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65" r:id="rId4"/>
    <p:sldId id="271" r:id="rId5"/>
    <p:sldId id="264" r:id="rId6"/>
    <p:sldId id="272" r:id="rId7"/>
    <p:sldId id="257" r:id="rId8"/>
    <p:sldId id="277" r:id="rId9"/>
    <p:sldId id="268" r:id="rId10"/>
    <p:sldId id="273" r:id="rId11"/>
    <p:sldId id="274" r:id="rId12"/>
    <p:sldId id="275" r:id="rId13"/>
    <p:sldId id="263" r:id="rId14"/>
  </p:sldIdLst>
  <p:sldSz cx="24384000" cy="13716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Cascadia Code Light" panose="020B0609020000020004" pitchFamily="49" charset="0"/>
      <p:regular r:id="rId20"/>
      <p: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171"/>
    <a:srgbClr val="B4B4B4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hyperlink" Target="http://lgcns-miniproject.kro.k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15800" y="-10452100"/>
            <a:ext cx="139700" cy="2442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53900" y="571500"/>
            <a:ext cx="139700" cy="2442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527800" y="10401300"/>
            <a:ext cx="26162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66" b="0" i="0" u="none" strike="noStrike" spc="-133" dirty="0" err="1">
                <a:solidFill>
                  <a:srgbClr val="606060"/>
                </a:solidFill>
                <a:ea typeface="Pretendard Bold"/>
              </a:rPr>
              <a:t>ㅣ</a:t>
            </a:r>
            <a:r>
              <a:rPr lang="en-US" sz="2666" b="0" i="0" u="none" strike="noStrike" spc="-133" dirty="0">
                <a:solidFill>
                  <a:srgbClr val="606060"/>
                </a:solidFill>
                <a:latin typeface="Pretendard Bold"/>
              </a:rPr>
              <a:t> </a:t>
            </a:r>
            <a:r>
              <a:rPr lang="ko-KR" altLang="en-US" sz="2666" spc="-133" dirty="0">
                <a:solidFill>
                  <a:srgbClr val="606060"/>
                </a:solidFill>
                <a:latin typeface="Pretendard Bold"/>
                <a:ea typeface="Pretendard Bold"/>
              </a:rPr>
              <a:t>발표자 </a:t>
            </a:r>
            <a:r>
              <a:rPr lang="en-US" sz="2666" b="0" i="0" u="none" strike="noStrike" spc="-133" dirty="0">
                <a:solidFill>
                  <a:srgbClr val="606060"/>
                </a:solidFill>
                <a:latin typeface="Pretendard Regular"/>
              </a:rPr>
              <a:t> </a:t>
            </a:r>
            <a:r>
              <a:rPr lang="ko-KR" altLang="en-US" sz="2400" b="0" i="0" u="none" strike="noStrike" spc="-133" dirty="0">
                <a:solidFill>
                  <a:srgbClr val="606060"/>
                </a:solidFill>
                <a:ea typeface="Pretendard Regular"/>
              </a:rPr>
              <a:t>지민우</a:t>
            </a:r>
            <a:endParaRPr lang="ko-KR" sz="2666" b="0" i="0" u="none" strike="noStrike" spc="-133" dirty="0">
              <a:solidFill>
                <a:srgbClr val="606060"/>
              </a:solidFill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69600" y="10401300"/>
            <a:ext cx="43180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66" b="0" i="0" u="none" strike="noStrike" spc="-133" dirty="0" err="1">
                <a:solidFill>
                  <a:srgbClr val="606060"/>
                </a:solidFill>
                <a:ea typeface="Pretendard Bold"/>
              </a:rPr>
              <a:t>ㅣ</a:t>
            </a:r>
            <a:r>
              <a:rPr lang="en-US" sz="2666" b="0" i="0" u="none" strike="noStrike" spc="-133" dirty="0">
                <a:solidFill>
                  <a:srgbClr val="60606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2666" b="0" i="0" u="none" strike="noStrike" spc="-133" dirty="0">
                <a:solidFill>
                  <a:srgbClr val="606060"/>
                </a:solidFill>
                <a:latin typeface="Pretendard Bold" panose="020B0600000101010101" charset="-127"/>
                <a:ea typeface="Pretendard Bold" panose="020B0600000101010101" charset="-127"/>
              </a:rPr>
              <a:t>5</a:t>
            </a:r>
            <a:r>
              <a:rPr lang="ko-KR" altLang="en-US" sz="2666" b="0" i="0" u="none" strike="noStrike" spc="-133" dirty="0">
                <a:solidFill>
                  <a:srgbClr val="606060"/>
                </a:solidFill>
                <a:latin typeface="Pretendard Bold" panose="020B0600000101010101" charset="-127"/>
                <a:ea typeface="Pretendard Bold" panose="020B0600000101010101" charset="-127"/>
              </a:rPr>
              <a:t>조</a:t>
            </a:r>
            <a:r>
              <a:rPr lang="en-US" sz="2666" b="0" i="0" u="none" strike="noStrike" spc="-133" dirty="0">
                <a:solidFill>
                  <a:srgbClr val="606060"/>
                </a:solidFill>
                <a:latin typeface="Pretendard Bold" panose="020B0600000101010101" charset="-127"/>
                <a:ea typeface="Pretendard Bold" panose="020B0600000101010101" charset="-127"/>
              </a:rPr>
              <a:t>   </a:t>
            </a:r>
            <a:r>
              <a:rPr lang="ko-KR" altLang="en-US" sz="2400" b="0" i="0" u="none" strike="noStrike" spc="-133" dirty="0" err="1">
                <a:solidFill>
                  <a:srgbClr val="71717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요기오조</a:t>
            </a:r>
            <a:endParaRPr lang="en-US" altLang="ko-KR" sz="2666" spc="-133" dirty="0">
              <a:solidFill>
                <a:srgbClr val="60606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770100" y="10401300"/>
            <a:ext cx="76327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66" b="0" i="0" u="none" strike="noStrike" spc="-133" dirty="0" err="1">
                <a:solidFill>
                  <a:srgbClr val="606060"/>
                </a:solidFill>
                <a:ea typeface="Pretendard Bold"/>
              </a:rPr>
              <a:t>ㅣ</a:t>
            </a:r>
            <a:r>
              <a:rPr lang="en-US" sz="2666" b="0" i="0" u="none" strike="noStrike" spc="-133" dirty="0">
                <a:solidFill>
                  <a:srgbClr val="606060"/>
                </a:solidFill>
                <a:latin typeface="Pretendard Bold"/>
              </a:rPr>
              <a:t> </a:t>
            </a:r>
            <a:r>
              <a:rPr lang="ko-KR" altLang="en-US" sz="2666" b="0" i="0" u="none" strike="noStrike" spc="-133" dirty="0">
                <a:solidFill>
                  <a:srgbClr val="606060"/>
                </a:solidFill>
                <a:latin typeface="Pretendard Bold"/>
                <a:ea typeface="Pretendard Bold"/>
              </a:rPr>
              <a:t>조원  </a:t>
            </a:r>
            <a:r>
              <a:rPr lang="ko-KR" altLang="en-US" sz="2400" b="0" i="0" u="none" strike="noStrike" spc="-133" dirty="0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이용진</a:t>
            </a:r>
            <a:r>
              <a:rPr lang="en-US" altLang="ko-KR" sz="2400" b="0" i="0" u="none" strike="noStrike" spc="-133" dirty="0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b="0" i="0" u="none" strike="noStrike" spc="-133" dirty="0" err="1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임정민</a:t>
            </a:r>
            <a:r>
              <a:rPr lang="en-US" altLang="ko-KR" sz="2400" b="0" i="0" u="none" strike="noStrike" spc="-133" dirty="0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b="0" i="0" u="none" strike="noStrike" spc="-133" dirty="0" err="1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정한나</a:t>
            </a:r>
            <a:r>
              <a:rPr lang="en-US" altLang="ko-KR" sz="2400" b="0" i="0" u="none" strike="noStrike" spc="-133" dirty="0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b="0" i="0" u="none" strike="noStrike" spc="-133" dirty="0" err="1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정회성</a:t>
            </a:r>
            <a:r>
              <a:rPr lang="en-US" altLang="ko-KR" sz="2400" b="0" i="0" u="none" strike="noStrike" spc="-133" dirty="0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b="0" i="0" u="none" strike="noStrike" spc="-133" dirty="0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조성민</a:t>
            </a:r>
            <a:r>
              <a:rPr lang="en-US" altLang="ko-KR" sz="2400" b="0" i="0" u="none" strike="noStrike" spc="-133" dirty="0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A, </a:t>
            </a:r>
            <a:r>
              <a:rPr lang="ko-KR" altLang="en-US" sz="2400" b="0" i="0" u="none" strike="noStrike" spc="-133" dirty="0">
                <a:solidFill>
                  <a:srgbClr val="60606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지민우</a:t>
            </a:r>
            <a:endParaRPr lang="en" sz="2666" b="0" i="0" u="none" strike="noStrike" spc="-133" dirty="0">
              <a:solidFill>
                <a:srgbClr val="60606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83300" y="7467600"/>
            <a:ext cx="12230100" cy="914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3200" spc="-120" dirty="0">
                <a:solidFill>
                  <a:srgbClr val="606060"/>
                </a:solidFill>
                <a:latin typeface="Pretendard Medium" panose="020B0600000101010101" charset="-127"/>
                <a:ea typeface="Pretendard Medium" panose="020B0600000101010101" charset="-127"/>
              </a:rPr>
              <a:t>요기조기</a:t>
            </a:r>
            <a:endParaRPr lang="en-US" altLang="ko-KR" sz="3200" spc="-120" dirty="0">
              <a:solidFill>
                <a:srgbClr val="60606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73400" y="5461000"/>
            <a:ext cx="18224500" cy="1930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b="0" i="0" u="none" strike="noStrike" dirty="0" err="1">
                <a:solidFill>
                  <a:srgbClr val="202020"/>
                </a:solidFill>
                <a:latin typeface="Pretendard Bold" panose="020B0600000101010101" charset="-127"/>
                <a:ea typeface="Pretendard Bold" panose="020B0600000101010101" charset="-127"/>
              </a:rPr>
              <a:t>Tmap</a:t>
            </a:r>
            <a:r>
              <a:rPr lang="en-US" altLang="ko-KR" sz="6000" b="0" i="0" u="none" strike="noStrike" dirty="0">
                <a:solidFill>
                  <a:srgbClr val="20202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6000" b="0" i="0" u="none" strike="noStrike" dirty="0" err="1">
                <a:solidFill>
                  <a:srgbClr val="202020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ko-KR" altLang="en-US" sz="6000" b="0" i="0" u="none" strike="noStrike" dirty="0">
                <a:solidFill>
                  <a:srgbClr val="202020"/>
                </a:solidFill>
                <a:latin typeface="Pretendard Bold" panose="020B0600000101010101" charset="-127"/>
                <a:ea typeface="Pretendard Bold" panose="020B0600000101010101" charset="-127"/>
              </a:rPr>
              <a:t>를 활용한 경로 탐색 기반 휴게소 커뮤니티 시스템</a:t>
            </a:r>
          </a:p>
          <a:p>
            <a:pPr lvl="0" algn="ctr">
              <a:lnSpc>
                <a:spcPct val="116199"/>
              </a:lnSpc>
            </a:pPr>
            <a:endParaRPr lang="en" sz="6000" dirty="0">
              <a:solidFill>
                <a:srgbClr val="202020"/>
              </a:solidFill>
              <a:ea typeface="Pretendard Bold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E085E56-93A3-15FB-DEBF-48488CAAE544}"/>
              </a:ext>
            </a:extLst>
          </p:cNvPr>
          <p:cNvSpPr txBox="1"/>
          <p:nvPr/>
        </p:nvSpPr>
        <p:spPr>
          <a:xfrm>
            <a:off x="22402800" y="12026900"/>
            <a:ext cx="16129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666" b="0" i="0" u="none" strike="noStrike" spc="-133" dirty="0">
                <a:solidFill>
                  <a:srgbClr val="606060"/>
                </a:solidFill>
                <a:ea typeface="Pretendard Bold"/>
              </a:rPr>
              <a:t>2025.09.19</a:t>
            </a:r>
            <a:endParaRPr lang="en" sz="2666" b="0" i="0" u="none" strike="noStrike" spc="-133" dirty="0">
              <a:solidFill>
                <a:srgbClr val="60606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F0D7-56E5-8DC5-8B7E-66B3BB84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8FFE96-ED43-251B-4852-DA2934AC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AE2C6E-D233-1F88-02F1-F4FFB6E98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3BAAAB5B-BE11-2AE6-8228-BB2302D39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51E32DA-54DF-3497-067C-BDB97F77A0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A3229609-322F-A83D-B234-28E715451868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b="0" i="0" u="none" strike="noStrike" dirty="0">
                <a:solidFill>
                  <a:srgbClr val="202020"/>
                </a:solidFill>
                <a:latin typeface="Pretendard Bold"/>
              </a:rPr>
              <a:t>8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4278E786-EE46-2E9C-51E1-C37AF0DEDA47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202020"/>
                </a:solidFill>
                <a:ea typeface="Pretendard Medium"/>
              </a:rPr>
              <a:t>기능 소개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3977376-C421-6040-D688-8D76E61C90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6000"/>
          </a:blip>
          <a:stretch>
            <a:fillRect/>
          </a:stretch>
        </p:blipFill>
        <p:spPr>
          <a:xfrm rot="5400000">
            <a:off x="2102866" y="6870700"/>
            <a:ext cx="8305800" cy="50800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33243ED2-15D8-9988-464A-E535BE920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633980" y="393700"/>
            <a:ext cx="1270000" cy="4521200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4C631A4D-B596-BFF3-E682-D50A7D98A263}"/>
              </a:ext>
            </a:extLst>
          </p:cNvPr>
          <p:cNvSpPr txBox="1"/>
          <p:nvPr/>
        </p:nvSpPr>
        <p:spPr>
          <a:xfrm>
            <a:off x="1288542" y="2188464"/>
            <a:ext cx="3995928" cy="825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666" b="0" i="0" u="none" strike="noStrike" spc="-233" dirty="0">
                <a:solidFill>
                  <a:srgbClr val="FFFFFF"/>
                </a:solidFill>
                <a:ea typeface="Pretendard SemiBold"/>
              </a:rPr>
              <a:t>경로 탐색</a:t>
            </a:r>
            <a:endParaRPr lang="ko-KR" sz="4666" b="0" i="0" u="none" strike="noStrike" spc="-233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id="{EB553810-6C5F-D093-4081-2C8AEDD3EB0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6000"/>
          </a:blip>
          <a:stretch>
            <a:fillRect/>
          </a:stretch>
        </p:blipFill>
        <p:spPr>
          <a:xfrm rot="5400000">
            <a:off x="8041387" y="6870700"/>
            <a:ext cx="8305800" cy="50800"/>
          </a:xfrm>
          <a:prstGeom prst="rect">
            <a:avLst/>
          </a:prstGeom>
        </p:spPr>
      </p:pic>
      <p:sp>
        <p:nvSpPr>
          <p:cNvPr id="37" name="TextBox 13">
            <a:extLst>
              <a:ext uri="{FF2B5EF4-FFF2-40B4-BE49-F238E27FC236}">
                <a16:creationId xmlns:a16="http://schemas.microsoft.com/office/drawing/2014/main" id="{C0A728BA-89B8-C8AD-F931-404C3A450D5C}"/>
              </a:ext>
            </a:extLst>
          </p:cNvPr>
          <p:cNvSpPr txBox="1"/>
          <p:nvPr/>
        </p:nvSpPr>
        <p:spPr>
          <a:xfrm>
            <a:off x="6475477" y="2188464"/>
            <a:ext cx="5499100" cy="825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666" b="0" i="0" u="none" strike="noStrike" spc="-233" dirty="0">
                <a:solidFill>
                  <a:srgbClr val="FFFFFF"/>
                </a:solidFill>
                <a:ea typeface="Pretendard SemiBold"/>
              </a:rPr>
              <a:t>경로 탐색</a:t>
            </a:r>
            <a:endParaRPr lang="ko-KR" sz="4666" b="0" i="0" u="none" strike="noStrike" spc="-233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2B9C5644-26B8-52A0-D488-1F74B85D21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6000"/>
          </a:blip>
          <a:stretch>
            <a:fillRect/>
          </a:stretch>
        </p:blipFill>
        <p:spPr>
          <a:xfrm rot="5400000">
            <a:off x="13978890" y="6870700"/>
            <a:ext cx="8305800" cy="50800"/>
          </a:xfrm>
          <a:prstGeom prst="rect">
            <a:avLst/>
          </a:prstGeom>
        </p:spPr>
      </p:pic>
      <p:sp>
        <p:nvSpPr>
          <p:cNvPr id="42" name="TextBox 13">
            <a:extLst>
              <a:ext uri="{FF2B5EF4-FFF2-40B4-BE49-F238E27FC236}">
                <a16:creationId xmlns:a16="http://schemas.microsoft.com/office/drawing/2014/main" id="{EC6A92D4-59E9-9CA9-6BB5-411216B5BD0E}"/>
              </a:ext>
            </a:extLst>
          </p:cNvPr>
          <p:cNvSpPr txBox="1"/>
          <p:nvPr/>
        </p:nvSpPr>
        <p:spPr>
          <a:xfrm>
            <a:off x="12412980" y="2188464"/>
            <a:ext cx="5499100" cy="825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666" b="0" i="0" u="none" strike="noStrike" spc="-233" dirty="0">
                <a:solidFill>
                  <a:srgbClr val="FFFFFF"/>
                </a:solidFill>
                <a:ea typeface="Pretendard SemiBold"/>
              </a:rPr>
              <a:t>경로 탐색</a:t>
            </a:r>
            <a:endParaRPr lang="ko-KR" sz="4666" b="0" i="0" u="none" strike="noStrike" spc="-233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47" name="Picture 9">
            <a:extLst>
              <a:ext uri="{FF2B5EF4-FFF2-40B4-BE49-F238E27FC236}">
                <a16:creationId xmlns:a16="http://schemas.microsoft.com/office/drawing/2014/main" id="{1CD417BD-29F2-C0C0-83F7-E44FD3237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577073" y="393700"/>
            <a:ext cx="1270000" cy="4521200"/>
          </a:xfrm>
          <a:prstGeom prst="rect">
            <a:avLst/>
          </a:prstGeom>
        </p:spPr>
      </p:pic>
      <p:sp>
        <p:nvSpPr>
          <p:cNvPr id="48" name="TextBox 13">
            <a:extLst>
              <a:ext uri="{FF2B5EF4-FFF2-40B4-BE49-F238E27FC236}">
                <a16:creationId xmlns:a16="http://schemas.microsoft.com/office/drawing/2014/main" id="{6D9C8415-5A0B-D5DE-BA77-C4366010D7A3}"/>
              </a:ext>
            </a:extLst>
          </p:cNvPr>
          <p:cNvSpPr txBox="1"/>
          <p:nvPr/>
        </p:nvSpPr>
        <p:spPr>
          <a:xfrm>
            <a:off x="7231635" y="2188464"/>
            <a:ext cx="3995928" cy="825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666" spc="-233" dirty="0">
                <a:solidFill>
                  <a:srgbClr val="FFFFFF"/>
                </a:solidFill>
                <a:ea typeface="Pretendard SemiBold"/>
              </a:rPr>
              <a:t>휴게소 정보 조회</a:t>
            </a:r>
            <a:endParaRPr lang="ko-KR" sz="4666" b="0" i="0" u="none" strike="noStrike" spc="-233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49" name="Picture 9">
            <a:extLst>
              <a:ext uri="{FF2B5EF4-FFF2-40B4-BE49-F238E27FC236}">
                <a16:creationId xmlns:a16="http://schemas.microsoft.com/office/drawing/2014/main" id="{BA054FF1-F926-F38B-2CA5-3A34D7F8A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521689" y="393700"/>
            <a:ext cx="1270000" cy="4521200"/>
          </a:xfrm>
          <a:prstGeom prst="rect">
            <a:avLst/>
          </a:prstGeom>
        </p:spPr>
      </p:pic>
      <p:sp>
        <p:nvSpPr>
          <p:cNvPr id="50" name="TextBox 13">
            <a:extLst>
              <a:ext uri="{FF2B5EF4-FFF2-40B4-BE49-F238E27FC236}">
                <a16:creationId xmlns:a16="http://schemas.microsoft.com/office/drawing/2014/main" id="{75CD55F2-4401-9258-424B-A1973C8D99CC}"/>
              </a:ext>
            </a:extLst>
          </p:cNvPr>
          <p:cNvSpPr txBox="1"/>
          <p:nvPr/>
        </p:nvSpPr>
        <p:spPr>
          <a:xfrm>
            <a:off x="13176251" y="2188464"/>
            <a:ext cx="3995928" cy="825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666" b="0" i="0" u="none" strike="noStrike" spc="-233" dirty="0">
                <a:solidFill>
                  <a:srgbClr val="FFFFFF"/>
                </a:solidFill>
                <a:ea typeface="Pretendard SemiBold"/>
              </a:rPr>
              <a:t>휴게소 필터링</a:t>
            </a:r>
            <a:endParaRPr lang="ko-KR" sz="4666" b="0" i="0" u="none" strike="noStrike" spc="-233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1" name="Picture 9">
            <a:extLst>
              <a:ext uri="{FF2B5EF4-FFF2-40B4-BE49-F238E27FC236}">
                <a16:creationId xmlns:a16="http://schemas.microsoft.com/office/drawing/2014/main" id="{1C1E138D-9F99-42B0-A851-6A9BEDD64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0466305" y="393700"/>
            <a:ext cx="1270000" cy="4521200"/>
          </a:xfrm>
          <a:prstGeom prst="rect">
            <a:avLst/>
          </a:prstGeom>
        </p:spPr>
      </p:pic>
      <p:sp>
        <p:nvSpPr>
          <p:cNvPr id="52" name="TextBox 13">
            <a:extLst>
              <a:ext uri="{FF2B5EF4-FFF2-40B4-BE49-F238E27FC236}">
                <a16:creationId xmlns:a16="http://schemas.microsoft.com/office/drawing/2014/main" id="{C84E9322-9ECE-7105-EBD0-72AFC980C980}"/>
              </a:ext>
            </a:extLst>
          </p:cNvPr>
          <p:cNvSpPr txBox="1"/>
          <p:nvPr/>
        </p:nvSpPr>
        <p:spPr>
          <a:xfrm>
            <a:off x="19120867" y="2188464"/>
            <a:ext cx="3995928" cy="825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666" spc="-233" dirty="0">
                <a:solidFill>
                  <a:srgbClr val="FFFFFF"/>
                </a:solidFill>
                <a:ea typeface="Pretendard SemiBold"/>
              </a:rPr>
              <a:t>리뷰 </a:t>
            </a:r>
            <a:r>
              <a:rPr lang="en-US" altLang="ko-KR" sz="4666" spc="-233" dirty="0">
                <a:solidFill>
                  <a:srgbClr val="FFFFFF"/>
                </a:solidFill>
                <a:ea typeface="Pretendard SemiBold"/>
              </a:rPr>
              <a:t>/ </a:t>
            </a:r>
            <a:r>
              <a:rPr lang="ko-KR" altLang="en-US" sz="4666" spc="-233" dirty="0">
                <a:solidFill>
                  <a:srgbClr val="FFFFFF"/>
                </a:solidFill>
                <a:ea typeface="Pretendard SemiBold"/>
              </a:rPr>
              <a:t>즐겨찾기</a:t>
            </a:r>
            <a:endParaRPr lang="ko-KR" sz="4666" b="0" i="0" u="none" strike="noStrike" spc="-233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CB53967-18B1-3431-5099-A6C3A733E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00" y="4419600"/>
            <a:ext cx="4572023" cy="5377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8016E-6CF5-C957-6541-587521A22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6725" y="3643035"/>
            <a:ext cx="5131383" cy="5937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A5AA38-7C11-90B1-F248-5DB5B0E35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3704" y="4131201"/>
            <a:ext cx="4286848" cy="59539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15442C-F5DD-ABCF-05D5-7848CB3FAD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55472" y="4208515"/>
            <a:ext cx="4799066" cy="5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4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CA186-E026-6612-10F4-151E6F78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BAAD98-5A00-1D6B-5B51-8AA81AE64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D997C4-7ACF-C6B5-19DE-C81E8174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98F0D0E4-8595-A244-D925-9BF419D9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40B9DFF-2876-F465-2624-BC582BB8311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FEABF964-303A-44D5-3C44-35A55611B882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b="0" i="0" u="none" strike="noStrike" dirty="0">
                <a:solidFill>
                  <a:srgbClr val="202020"/>
                </a:solidFill>
                <a:latin typeface="Pretendard Bold"/>
              </a:rPr>
              <a:t>9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4F9314D-7834-B958-BC28-8BE7E756E7C5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202020"/>
                </a:solidFill>
                <a:ea typeface="Pretendard Medium"/>
              </a:rPr>
              <a:t>시연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38BB8CA-F63C-A01D-5B5B-0130981A1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557000" y="393700"/>
            <a:ext cx="1270000" cy="4521200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B6A5AD5F-41DF-634D-6707-D480B6B67B45}"/>
              </a:ext>
            </a:extLst>
          </p:cNvPr>
          <p:cNvSpPr txBox="1"/>
          <p:nvPr/>
        </p:nvSpPr>
        <p:spPr>
          <a:xfrm>
            <a:off x="10194036" y="2188464"/>
            <a:ext cx="3995928" cy="825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666" b="0" i="0" u="none" strike="noStrike" spc="-233" dirty="0">
                <a:solidFill>
                  <a:srgbClr val="FFFFFF"/>
                </a:solidFill>
                <a:ea typeface="Pretendard SemiBold"/>
                <a:hlinkClick r:id="rId7"/>
              </a:rPr>
              <a:t>사이트</a:t>
            </a:r>
            <a:endParaRPr lang="ko-KR" sz="4666" b="0" i="0" u="none" strike="noStrike" spc="-233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6AD3C5-F44B-F39E-17ED-45D9A29E9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905" y="3505200"/>
            <a:ext cx="19127490" cy="93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C583-EA50-AD4B-8A50-9E104F51F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EE2CE7-B72D-550F-8D14-ECA4DA92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0E50D5-D14D-EEBD-C378-B94B3D4D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315ED3-CD5F-1127-7652-82D1554FF3DC}"/>
              </a:ext>
            </a:extLst>
          </p:cNvPr>
          <p:cNvGrpSpPr/>
          <p:nvPr/>
        </p:nvGrpSpPr>
        <p:grpSpPr>
          <a:xfrm>
            <a:off x="1231900" y="1447800"/>
            <a:ext cx="21932900" cy="3225800"/>
            <a:chOff x="1231900" y="1447800"/>
            <a:chExt cx="21932900" cy="32258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85C2ED35-036A-CDAC-D082-35125F674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>
              <a:off x="1231900" y="2819400"/>
              <a:ext cx="21932900" cy="50800"/>
            </a:xfrm>
            <a:prstGeom prst="rect">
              <a:avLst/>
            </a:prstGeom>
          </p:spPr>
        </p:pic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FE4FCF7-B3F0-1229-F282-EE813EF3FC19}"/>
                </a:ext>
              </a:extLst>
            </p:cNvPr>
            <p:cNvSpPr txBox="1"/>
            <p:nvPr/>
          </p:nvSpPr>
          <p:spPr>
            <a:xfrm>
              <a:off x="1282700" y="1447800"/>
              <a:ext cx="3975100" cy="1346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7333" b="0" i="0" u="none" strike="noStrike" dirty="0">
                  <a:solidFill>
                    <a:srgbClr val="202020"/>
                  </a:solidFill>
                  <a:ea typeface="Pretendard Bold"/>
                </a:rPr>
                <a:t>배운 점</a:t>
              </a:r>
              <a:endParaRPr lang="ko-KR" sz="7333" b="0" i="0" u="none" strike="noStrike" dirty="0">
                <a:solidFill>
                  <a:srgbClr val="202020"/>
                </a:solidFill>
                <a:ea typeface="Pretendard Bold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4B7398F-2DCB-14C1-FDC5-B681920FB5CE}"/>
                </a:ext>
              </a:extLst>
            </p:cNvPr>
            <p:cNvSpPr txBox="1"/>
            <p:nvPr/>
          </p:nvSpPr>
          <p:spPr>
            <a:xfrm>
              <a:off x="1498600" y="2895600"/>
              <a:ext cx="18465800" cy="1778000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lvl="0" indent="-342900" algn="l">
                <a:lnSpc>
                  <a:spcPct val="1328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기술 </a:t>
              </a:r>
              <a:r>
                <a:rPr lang="en-US" altLang="ko-KR" sz="2400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: 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배운 기술을 직접 적용해보는 경험</a:t>
              </a:r>
              <a:endParaRPr lang="en-US" altLang="ko-KR" sz="2400" spc="-120" dirty="0">
                <a:solidFill>
                  <a:srgbClr val="2E2E2E"/>
                </a:solidFill>
                <a:latin typeface="Pretendard Light"/>
                <a:ea typeface="Pretendard SemiBold"/>
              </a:endParaRPr>
            </a:p>
            <a:p>
              <a:pPr marL="342900" lvl="0" indent="-342900" algn="l">
                <a:lnSpc>
                  <a:spcPct val="1328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협업 </a:t>
              </a:r>
              <a:r>
                <a:rPr lang="en-US" altLang="ko-KR" sz="2400" b="0" i="0" u="none" strike="noStrike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: </a:t>
              </a:r>
              <a:r>
                <a:rPr lang="ko-KR" altLang="en-US" sz="2400" spc="-120" dirty="0" err="1">
                  <a:solidFill>
                    <a:srgbClr val="2E2E2E"/>
                  </a:solidFill>
                  <a:latin typeface="Pretendard Light"/>
                  <a:ea typeface="Pretendard SemiBold"/>
                </a:rPr>
                <a:t>프론트엔드와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 </a:t>
              </a:r>
              <a:r>
                <a:rPr lang="ko-KR" altLang="en-US" sz="2400" spc="-120" dirty="0" err="1">
                  <a:solidFill>
                    <a:srgbClr val="2E2E2E"/>
                  </a:solidFill>
                  <a:latin typeface="Pretendard Light"/>
                  <a:ea typeface="Pretendard SemiBold"/>
                </a:rPr>
                <a:t>백엔드의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 협업 경험과 </a:t>
              </a:r>
              <a:r>
                <a:rPr lang="en-US" altLang="ko-KR" sz="2400" spc="-120" dirty="0" err="1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Github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를 통한 소스 공유</a:t>
              </a:r>
              <a:endParaRPr lang="en-US" altLang="ko-KR" sz="2400" spc="-120" dirty="0">
                <a:solidFill>
                  <a:srgbClr val="2E2E2E"/>
                </a:solidFill>
                <a:latin typeface="Pretendard Light"/>
                <a:ea typeface="Pretendard SemiBold"/>
              </a:endParaRPr>
            </a:p>
            <a:p>
              <a:pPr marL="342900" lvl="0" indent="-342900" algn="l">
                <a:lnSpc>
                  <a:spcPct val="1328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문제 해결</a:t>
              </a:r>
              <a:r>
                <a:rPr lang="en-US" altLang="ko-KR" sz="2400" spc="-120" dirty="0">
                  <a:solidFill>
                    <a:srgbClr val="2E2E2E"/>
                  </a:solidFill>
                  <a:latin typeface="Pretendard Light"/>
                  <a:ea typeface="Pretendard SemiBold"/>
                </a:rPr>
                <a:t> : </a:t>
              </a:r>
              <a:r>
                <a:rPr lang="en-US" altLang="ko-KR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API 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오류나</a:t>
              </a:r>
              <a:r>
                <a:rPr lang="en-US" altLang="ko-KR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 Git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을 사용하다 생기는 문제 등 실무에서 생길 수 있는 문제 상황 경험</a:t>
              </a:r>
              <a:endParaRPr lang="en-US" sz="2400" b="0" i="0" u="none" strike="noStrike" spc="-120" dirty="0">
                <a:solidFill>
                  <a:srgbClr val="2E2E2E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pic>
        <p:nvPicPr>
          <p:cNvPr id="20" name="Picture 5">
            <a:extLst>
              <a:ext uri="{FF2B5EF4-FFF2-40B4-BE49-F238E27FC236}">
                <a16:creationId xmlns:a16="http://schemas.microsoft.com/office/drawing/2014/main" id="{4A6923F2-4E0C-CAD9-850A-588802170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E37B467B-DBE0-C3D4-6DFF-5862D93D7F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E8703681-829B-7620-3D3D-14006F7EEC75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dirty="0">
                <a:solidFill>
                  <a:srgbClr val="202020"/>
                </a:solidFill>
                <a:latin typeface="Pretendard Bold"/>
              </a:rPr>
              <a:t>10</a:t>
            </a:r>
            <a:endParaRPr lang="en" sz="2266" b="0" i="0" u="none" strike="noStrike" dirty="0">
              <a:solidFill>
                <a:srgbClr val="202020"/>
              </a:solidFill>
              <a:latin typeface="Pretendard Bold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B8E9826C-FDD2-5A7B-3BAA-978067C588C1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202020"/>
                </a:solidFill>
                <a:ea typeface="Pretendard Medium"/>
              </a:rPr>
              <a:t>마무리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68D4939-CDCD-CCA4-9BCB-0F439C68C1AD}"/>
              </a:ext>
            </a:extLst>
          </p:cNvPr>
          <p:cNvGrpSpPr/>
          <p:nvPr/>
        </p:nvGrpSpPr>
        <p:grpSpPr>
          <a:xfrm>
            <a:off x="1231900" y="5397500"/>
            <a:ext cx="21932900" cy="3225800"/>
            <a:chOff x="1231900" y="1447800"/>
            <a:chExt cx="21932900" cy="3225800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2E1E685C-5DE9-D2A3-28B2-C6F0A35F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>
              <a:off x="1231900" y="2819400"/>
              <a:ext cx="21932900" cy="50800"/>
            </a:xfrm>
            <a:prstGeom prst="rect">
              <a:avLst/>
            </a:prstGeom>
          </p:spPr>
        </p:pic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C588C7B4-2DEF-19CF-B373-71DD978F2804}"/>
                </a:ext>
              </a:extLst>
            </p:cNvPr>
            <p:cNvSpPr txBox="1"/>
            <p:nvPr/>
          </p:nvSpPr>
          <p:spPr>
            <a:xfrm>
              <a:off x="1282700" y="1447800"/>
              <a:ext cx="3975100" cy="1346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7333" b="0" i="0" u="none" strike="noStrike" dirty="0">
                  <a:solidFill>
                    <a:srgbClr val="202020"/>
                  </a:solidFill>
                  <a:ea typeface="Pretendard Bold"/>
                </a:rPr>
                <a:t>아쉬운 점</a:t>
              </a:r>
              <a:endParaRPr lang="ko-KR" sz="7333" b="0" i="0" u="none" strike="noStrike" dirty="0">
                <a:solidFill>
                  <a:srgbClr val="202020"/>
                </a:solidFill>
                <a:ea typeface="Pretendard Bold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80A92180-C51E-C57B-ACCB-BBED0B5007EC}"/>
                </a:ext>
              </a:extLst>
            </p:cNvPr>
            <p:cNvSpPr txBox="1"/>
            <p:nvPr/>
          </p:nvSpPr>
          <p:spPr>
            <a:xfrm>
              <a:off x="1498600" y="2895600"/>
              <a:ext cx="18465800" cy="1778000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lvl="0" indent="-342900" algn="l">
                <a:lnSpc>
                  <a:spcPct val="1328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짧은 프로젝트 기간으로 인한 디테일 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아쉬움</a:t>
              </a:r>
              <a:endParaRPr lang="en-US" altLang="ko-KR" sz="2400" b="0" i="0" u="none" strike="noStrike" spc="-120" dirty="0">
                <a:solidFill>
                  <a:srgbClr val="2E2E2E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342900" lvl="0" indent="-342900" algn="l">
                <a:lnSpc>
                  <a:spcPct val="1328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원격 프로젝트로 인한 의사소통 아쉬움</a:t>
              </a:r>
              <a:endParaRPr lang="en-US" altLang="ko-KR" sz="2400" b="0" i="0" u="none" strike="noStrike" spc="-120" dirty="0">
                <a:solidFill>
                  <a:srgbClr val="2E2E2E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563CB8E-7ADA-4A0C-0E6A-27AD866EDB40}"/>
              </a:ext>
            </a:extLst>
          </p:cNvPr>
          <p:cNvGrpSpPr/>
          <p:nvPr/>
        </p:nvGrpSpPr>
        <p:grpSpPr>
          <a:xfrm>
            <a:off x="1231900" y="9347200"/>
            <a:ext cx="21932900" cy="3225800"/>
            <a:chOff x="1231900" y="1447800"/>
            <a:chExt cx="21932900" cy="3225800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30118835-D8E8-AB84-4666-960A1FD4D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>
              <a:off x="1231900" y="2819400"/>
              <a:ext cx="21932900" cy="50800"/>
            </a:xfrm>
            <a:prstGeom prst="rect">
              <a:avLst/>
            </a:prstGeom>
          </p:spPr>
        </p:pic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1426974B-DFED-E5A7-64C8-91C458A31161}"/>
                </a:ext>
              </a:extLst>
            </p:cNvPr>
            <p:cNvSpPr txBox="1"/>
            <p:nvPr/>
          </p:nvSpPr>
          <p:spPr>
            <a:xfrm>
              <a:off x="1282700" y="1447800"/>
              <a:ext cx="3975100" cy="13462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7333" b="0" i="0" u="none" strike="noStrike" dirty="0">
                  <a:solidFill>
                    <a:srgbClr val="202020"/>
                  </a:solidFill>
                  <a:ea typeface="Pretendard Bold"/>
                </a:rPr>
                <a:t>앞으로</a:t>
              </a:r>
              <a:endParaRPr lang="ko-KR" sz="7333" b="0" i="0" u="none" strike="noStrike" dirty="0">
                <a:solidFill>
                  <a:srgbClr val="202020"/>
                </a:solidFill>
                <a:ea typeface="Pretendard Bold"/>
              </a:endParaRP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B395FF72-F13D-3EDD-AC4A-5A77E69C2A0E}"/>
                </a:ext>
              </a:extLst>
            </p:cNvPr>
            <p:cNvSpPr txBox="1"/>
            <p:nvPr/>
          </p:nvSpPr>
          <p:spPr>
            <a:xfrm>
              <a:off x="1498600" y="2895600"/>
              <a:ext cx="18465800" cy="1778000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lvl="0" indent="-342900" algn="l">
                <a:lnSpc>
                  <a:spcPct val="1328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추가사항</a:t>
              </a:r>
              <a:r>
                <a:rPr lang="ko-KR" altLang="en-US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 </a:t>
              </a:r>
              <a:r>
                <a:rPr lang="en-US" altLang="ko-KR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: </a:t>
              </a:r>
              <a:r>
                <a:rPr lang="ko-KR" altLang="en-US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디테일 개선 </a:t>
              </a:r>
              <a:r>
                <a:rPr lang="en-US" altLang="ko-KR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/ </a:t>
              </a:r>
              <a:r>
                <a:rPr lang="ko-KR" altLang="en-US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클라우드 배포 </a:t>
              </a:r>
              <a:r>
                <a:rPr lang="en-US" altLang="ko-KR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/ CI/CD </a:t>
              </a:r>
              <a:r>
                <a:rPr lang="ko-KR" altLang="en-US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적용</a:t>
              </a:r>
              <a:endParaRPr lang="en-US" altLang="ko-KR" sz="2400" b="0" i="0" u="none" strike="noStrike" spc="-120" dirty="0">
                <a:solidFill>
                  <a:srgbClr val="2E2E2E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  <a:p>
              <a:pPr marL="342900" lvl="0" indent="-342900" algn="l">
                <a:lnSpc>
                  <a:spcPct val="1328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협업</a:t>
              </a:r>
              <a:r>
                <a:rPr lang="ko-KR" altLang="en-US" sz="2400" b="0" i="0" u="none" strike="noStrike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 </a:t>
              </a:r>
              <a:r>
                <a:rPr lang="en-US" altLang="ko-KR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: 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계획</a:t>
              </a:r>
              <a:r>
                <a:rPr lang="en-US" altLang="ko-KR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, 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일정 관리</a:t>
              </a:r>
              <a:r>
                <a:rPr lang="en-US" altLang="ko-KR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, 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의사 소통</a:t>
              </a:r>
              <a:r>
                <a:rPr lang="en-US" altLang="ko-KR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 </a:t>
              </a:r>
              <a:r>
                <a:rPr lang="ko-KR" altLang="en-US" sz="2400" spc="-120" dirty="0">
                  <a:solidFill>
                    <a:srgbClr val="2E2E2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등 더 개선</a:t>
              </a:r>
              <a:endParaRPr lang="en-US" sz="2400" b="0" i="0" u="none" strike="noStrike" spc="-120" dirty="0">
                <a:solidFill>
                  <a:srgbClr val="2E2E2E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55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15800" y="-10452100"/>
            <a:ext cx="139700" cy="2442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73400" y="6388100"/>
            <a:ext cx="18224500" cy="1930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0873" b="0" i="0" u="none" strike="noStrike" dirty="0">
                <a:solidFill>
                  <a:srgbClr val="C4A784"/>
                </a:solidFill>
                <a:latin typeface="Pretendard Bold" panose="020B0600000101010101" charset="-127"/>
                <a:ea typeface="Pretendard Bold" panose="020B0600000101010101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3556000" y="660400"/>
            <a:ext cx="3403600" cy="5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87400" y="330199"/>
            <a:ext cx="4648200" cy="804481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202020"/>
                </a:solidFill>
                <a:ea typeface="Pretendard Medium"/>
              </a:rPr>
              <a:t>목차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dirty="0">
                <a:solidFill>
                  <a:srgbClr val="202020"/>
                </a:solidFill>
                <a:latin typeface="Pretendard Bold"/>
              </a:rPr>
              <a:t>1</a:t>
            </a:r>
            <a:endParaRPr lang="en" sz="2266" b="0" i="0" u="none" strike="noStrike" dirty="0">
              <a:solidFill>
                <a:srgbClr val="202020"/>
              </a:solidFill>
              <a:latin typeface="Pretendard Bold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C989A45-735D-8769-409D-25BB2E79F946}"/>
              </a:ext>
            </a:extLst>
          </p:cNvPr>
          <p:cNvGrpSpPr/>
          <p:nvPr/>
        </p:nvGrpSpPr>
        <p:grpSpPr>
          <a:xfrm>
            <a:off x="1219200" y="1943100"/>
            <a:ext cx="21932900" cy="3086100"/>
            <a:chOff x="1219200" y="1943100"/>
            <a:chExt cx="21932900" cy="30861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26000"/>
            </a:blip>
            <a:stretch>
              <a:fillRect/>
            </a:stretch>
          </p:blipFill>
          <p:spPr>
            <a:xfrm>
              <a:off x="1219200" y="2895600"/>
              <a:ext cx="21932900" cy="5080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1282700" y="1943100"/>
              <a:ext cx="4991100" cy="1409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4800" b="0" i="0" u="none" strike="noStrike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1</a:t>
              </a:r>
              <a:r>
                <a:rPr lang="en-US" altLang="ko-KR" sz="4800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.</a:t>
              </a:r>
              <a:r>
                <a:rPr lang="ko-KR" altLang="en-US" sz="4800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서론</a:t>
              </a:r>
              <a:endParaRPr lang="ko-KR" sz="4800" b="0" i="0" u="none" strike="noStrike" dirty="0">
                <a:solidFill>
                  <a:srgbClr val="202020"/>
                </a:solidFill>
                <a:ea typeface="Pretendard Bold"/>
              </a:endParaRPr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F4A8700E-DD10-AEDB-BC67-2CA930E6F7F4}"/>
                </a:ext>
              </a:extLst>
            </p:cNvPr>
            <p:cNvSpPr txBox="1"/>
            <p:nvPr/>
          </p:nvSpPr>
          <p:spPr>
            <a:xfrm>
              <a:off x="2260600" y="2915411"/>
              <a:ext cx="9702800" cy="2113789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32800"/>
                </a:lnSpc>
              </a:pPr>
              <a:r>
                <a:rPr lang="en-US" altLang="ko-KR" sz="3200" b="0" i="0" u="none" strike="noStrike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1.1   </a:t>
              </a:r>
              <a:r>
                <a:rPr lang="ko-KR" altLang="en-US" sz="3200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아이디어</a:t>
              </a:r>
              <a:endParaRPr lang="en-US" altLang="ko-KR" sz="3200" spc="-147" dirty="0">
                <a:solidFill>
                  <a:srgbClr val="C4A784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  <a:p>
              <a:pPr lvl="0" algn="l">
                <a:lnSpc>
                  <a:spcPct val="132800"/>
                </a:lnSpc>
              </a:pPr>
              <a:r>
                <a:rPr lang="en-US" altLang="ko-KR" sz="3200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1.2  </a:t>
              </a:r>
              <a:r>
                <a:rPr lang="ko-KR" altLang="en-US" sz="3200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프로젝트 목표</a:t>
              </a:r>
              <a:endParaRPr lang="en-US" altLang="ko-KR" sz="3200" spc="-147" dirty="0">
                <a:solidFill>
                  <a:srgbClr val="C4A784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6E7BF75-6E00-F3F9-DE22-13CD962F3658}"/>
              </a:ext>
            </a:extLst>
          </p:cNvPr>
          <p:cNvGrpSpPr/>
          <p:nvPr/>
        </p:nvGrpSpPr>
        <p:grpSpPr>
          <a:xfrm>
            <a:off x="1219200" y="4584700"/>
            <a:ext cx="21932900" cy="3086100"/>
            <a:chOff x="1219200" y="4555617"/>
            <a:chExt cx="21932900" cy="3086100"/>
          </a:xfrm>
        </p:grpSpPr>
        <p:pic>
          <p:nvPicPr>
            <p:cNvPr id="60" name="Picture 7">
              <a:extLst>
                <a:ext uri="{FF2B5EF4-FFF2-40B4-BE49-F238E27FC236}">
                  <a16:creationId xmlns:a16="http://schemas.microsoft.com/office/drawing/2014/main" id="{22B7435B-7643-2C84-8FCF-E4956C41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6000"/>
            </a:blip>
            <a:stretch>
              <a:fillRect/>
            </a:stretch>
          </p:blipFill>
          <p:spPr>
            <a:xfrm>
              <a:off x="1219200" y="5508117"/>
              <a:ext cx="21932900" cy="50800"/>
            </a:xfrm>
            <a:prstGeom prst="rect">
              <a:avLst/>
            </a:prstGeom>
          </p:spPr>
        </p:pic>
        <p:sp>
          <p:nvSpPr>
            <p:cNvPr id="61" name="TextBox 10">
              <a:extLst>
                <a:ext uri="{FF2B5EF4-FFF2-40B4-BE49-F238E27FC236}">
                  <a16:creationId xmlns:a16="http://schemas.microsoft.com/office/drawing/2014/main" id="{EB454217-2348-DFD8-7E19-1047C90AD27D}"/>
                </a:ext>
              </a:extLst>
            </p:cNvPr>
            <p:cNvSpPr txBox="1"/>
            <p:nvPr/>
          </p:nvSpPr>
          <p:spPr>
            <a:xfrm>
              <a:off x="1282700" y="4555617"/>
              <a:ext cx="4991100" cy="1409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4800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2. </a:t>
              </a:r>
              <a:r>
                <a:rPr lang="ko-KR" altLang="en-US" sz="4800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구현</a:t>
              </a:r>
              <a:endParaRPr lang="ko-KR" sz="4800" b="0" i="0" u="none" strike="noStrike" dirty="0">
                <a:solidFill>
                  <a:srgbClr val="202020"/>
                </a:solidFill>
                <a:ea typeface="Pretendard Bold"/>
              </a:endParaRPr>
            </a:p>
          </p:txBody>
        </p:sp>
        <p:sp>
          <p:nvSpPr>
            <p:cNvPr id="62" name="TextBox 15">
              <a:extLst>
                <a:ext uri="{FF2B5EF4-FFF2-40B4-BE49-F238E27FC236}">
                  <a16:creationId xmlns:a16="http://schemas.microsoft.com/office/drawing/2014/main" id="{8C2C576B-429E-10C2-F233-C922F7854A03}"/>
                </a:ext>
              </a:extLst>
            </p:cNvPr>
            <p:cNvSpPr txBox="1"/>
            <p:nvPr/>
          </p:nvSpPr>
          <p:spPr>
            <a:xfrm>
              <a:off x="2260600" y="5527928"/>
              <a:ext cx="9702800" cy="2113789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32800"/>
                </a:lnSpc>
              </a:pPr>
              <a:r>
                <a:rPr lang="en-US" altLang="ko-KR" sz="3200" b="0" i="0" u="none" strike="noStrike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2.1   </a:t>
              </a:r>
              <a:r>
                <a:rPr lang="ko-KR" altLang="en-US" sz="3200" b="0" i="0" u="none" strike="noStrike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시스템 구성도</a:t>
              </a:r>
              <a:endParaRPr lang="en-US" altLang="ko-KR" sz="3200" b="0" i="0" u="none" strike="noStrike" spc="-147" dirty="0">
                <a:solidFill>
                  <a:srgbClr val="C4A784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  <a:p>
              <a:pPr lvl="0" algn="l">
                <a:lnSpc>
                  <a:spcPct val="132800"/>
                </a:lnSpc>
              </a:pPr>
              <a:r>
                <a:rPr lang="en-US" altLang="ko-KR" sz="3200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2.2  </a:t>
              </a:r>
              <a:r>
                <a:rPr lang="ko-KR" altLang="en-US" sz="3200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기술 스택</a:t>
              </a:r>
              <a:endParaRPr lang="en-US" altLang="ko-KR" sz="3200" spc="-147" dirty="0">
                <a:solidFill>
                  <a:srgbClr val="C4A784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CC1AEAC-2111-6773-D1FD-ADDD387C595D}"/>
              </a:ext>
            </a:extLst>
          </p:cNvPr>
          <p:cNvGrpSpPr/>
          <p:nvPr/>
        </p:nvGrpSpPr>
        <p:grpSpPr>
          <a:xfrm>
            <a:off x="1219200" y="7226300"/>
            <a:ext cx="21932900" cy="3086100"/>
            <a:chOff x="1219200" y="7036753"/>
            <a:chExt cx="21932900" cy="3086100"/>
          </a:xfrm>
        </p:grpSpPr>
        <p:pic>
          <p:nvPicPr>
            <p:cNvPr id="63" name="Picture 7">
              <a:extLst>
                <a:ext uri="{FF2B5EF4-FFF2-40B4-BE49-F238E27FC236}">
                  <a16:creationId xmlns:a16="http://schemas.microsoft.com/office/drawing/2014/main" id="{E03BA055-7C31-A71E-E9C4-86901710A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6000"/>
            </a:blip>
            <a:stretch>
              <a:fillRect/>
            </a:stretch>
          </p:blipFill>
          <p:spPr>
            <a:xfrm>
              <a:off x="1219200" y="7989253"/>
              <a:ext cx="21932900" cy="50800"/>
            </a:xfrm>
            <a:prstGeom prst="rect">
              <a:avLst/>
            </a:prstGeom>
          </p:spPr>
        </p:pic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BF2F5083-1C1E-69AF-91E3-864DF3508CAA}"/>
                </a:ext>
              </a:extLst>
            </p:cNvPr>
            <p:cNvSpPr txBox="1"/>
            <p:nvPr/>
          </p:nvSpPr>
          <p:spPr>
            <a:xfrm>
              <a:off x="1282700" y="7036753"/>
              <a:ext cx="4991100" cy="1409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4800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3. </a:t>
              </a:r>
              <a:r>
                <a:rPr lang="ko-KR" altLang="en-US" sz="4800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시연</a:t>
              </a:r>
              <a:endParaRPr lang="ko-KR" sz="4800" b="0" i="0" u="none" strike="noStrike" dirty="0">
                <a:solidFill>
                  <a:srgbClr val="202020"/>
                </a:solidFill>
                <a:ea typeface="Pretendard Bold"/>
              </a:endParaRPr>
            </a:p>
          </p:txBody>
        </p:sp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D843057D-F7EF-5950-F4A4-763889F3B631}"/>
                </a:ext>
              </a:extLst>
            </p:cNvPr>
            <p:cNvSpPr txBox="1"/>
            <p:nvPr/>
          </p:nvSpPr>
          <p:spPr>
            <a:xfrm>
              <a:off x="2260600" y="8009064"/>
              <a:ext cx="9702800" cy="2113789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32800"/>
                </a:lnSpc>
              </a:pPr>
              <a:r>
                <a:rPr lang="en-US" altLang="ko-KR" sz="3200" b="0" i="0" u="none" strike="noStrike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3.1   </a:t>
              </a:r>
              <a:r>
                <a:rPr lang="ko-KR" altLang="en-US" sz="3200" b="0" i="0" u="none" strike="noStrike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기능 소개</a:t>
              </a:r>
              <a:endParaRPr lang="en-US" altLang="ko-KR" sz="3200" b="0" i="0" u="none" strike="noStrike" spc="-147" dirty="0">
                <a:solidFill>
                  <a:srgbClr val="C4A784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  <a:p>
              <a:pPr lvl="0" algn="l">
                <a:lnSpc>
                  <a:spcPct val="132800"/>
                </a:lnSpc>
              </a:pPr>
              <a:r>
                <a:rPr lang="en-US" altLang="ko-KR" sz="3200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3.2  </a:t>
              </a:r>
              <a:r>
                <a:rPr lang="ko-KR" altLang="en-US" sz="3200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시연</a:t>
              </a:r>
              <a:endParaRPr lang="en-US" altLang="ko-KR" sz="3200" spc="-147" dirty="0">
                <a:solidFill>
                  <a:srgbClr val="C4A784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FD66BAF-9FAD-FBF4-CB42-C9E0A86B9D15}"/>
              </a:ext>
            </a:extLst>
          </p:cNvPr>
          <p:cNvGrpSpPr/>
          <p:nvPr/>
        </p:nvGrpSpPr>
        <p:grpSpPr>
          <a:xfrm>
            <a:off x="1219200" y="9867900"/>
            <a:ext cx="21932900" cy="3086100"/>
            <a:chOff x="1219200" y="9867900"/>
            <a:chExt cx="21932900" cy="3086100"/>
          </a:xfrm>
        </p:grpSpPr>
        <p:pic>
          <p:nvPicPr>
            <p:cNvPr id="66" name="Picture 7">
              <a:extLst>
                <a:ext uri="{FF2B5EF4-FFF2-40B4-BE49-F238E27FC236}">
                  <a16:creationId xmlns:a16="http://schemas.microsoft.com/office/drawing/2014/main" id="{D6CFBF3A-14EE-350F-C9FC-AF4D23FCB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6000"/>
            </a:blip>
            <a:stretch>
              <a:fillRect/>
            </a:stretch>
          </p:blipFill>
          <p:spPr>
            <a:xfrm>
              <a:off x="1219200" y="10820400"/>
              <a:ext cx="21932900" cy="50800"/>
            </a:xfrm>
            <a:prstGeom prst="rect">
              <a:avLst/>
            </a:prstGeom>
          </p:spPr>
        </p:pic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AE3FEB2C-89A8-8CA2-7F36-BCC5D82ACD39}"/>
                </a:ext>
              </a:extLst>
            </p:cNvPr>
            <p:cNvSpPr txBox="1"/>
            <p:nvPr/>
          </p:nvSpPr>
          <p:spPr>
            <a:xfrm>
              <a:off x="1282700" y="9867900"/>
              <a:ext cx="4991100" cy="1409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4800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4. </a:t>
              </a:r>
              <a:r>
                <a:rPr lang="ko-KR" altLang="en-US" sz="4800" dirty="0">
                  <a:solidFill>
                    <a:srgbClr val="20202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마무리</a:t>
              </a:r>
              <a:endParaRPr lang="ko-KR" sz="4800" b="0" i="0" u="none" strike="noStrike" dirty="0">
                <a:solidFill>
                  <a:srgbClr val="202020"/>
                </a:solidFill>
                <a:ea typeface="Pretendard Bold"/>
              </a:endParaRPr>
            </a:p>
          </p:txBody>
        </p:sp>
        <p:sp>
          <p:nvSpPr>
            <p:cNvPr id="68" name="TextBox 15">
              <a:extLst>
                <a:ext uri="{FF2B5EF4-FFF2-40B4-BE49-F238E27FC236}">
                  <a16:creationId xmlns:a16="http://schemas.microsoft.com/office/drawing/2014/main" id="{5F536E06-DD1F-69A9-EA21-0572402377C6}"/>
                </a:ext>
              </a:extLst>
            </p:cNvPr>
            <p:cNvSpPr txBox="1"/>
            <p:nvPr/>
          </p:nvSpPr>
          <p:spPr>
            <a:xfrm>
              <a:off x="2260600" y="10840211"/>
              <a:ext cx="9702800" cy="2113789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32800"/>
                </a:lnSpc>
              </a:pPr>
              <a:r>
                <a:rPr lang="en-US" altLang="ko-KR" sz="3200" b="0" i="0" u="none" strike="noStrike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4.1   </a:t>
              </a:r>
              <a:r>
                <a:rPr lang="ko-KR" altLang="en-US" sz="3200" b="0" i="0" u="none" strike="noStrike" spc="-147" dirty="0">
                  <a:solidFill>
                    <a:srgbClr val="C4A784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개선점</a:t>
              </a:r>
              <a:endParaRPr lang="en-US" altLang="ko-KR" sz="3200" spc="-147" dirty="0">
                <a:solidFill>
                  <a:srgbClr val="C4A784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79778-FF7A-091C-79B4-CA5F342B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6494C4-9A1A-3738-1018-88B1BCDD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CDB39F1-D4AC-75DC-0A0B-70E29724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D83423-8983-E52D-BEF6-741A58EFB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5CA2169-0D92-A2FA-63C8-7DE1037708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1295E81-1FB6-77AE-582E-47992F48B315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202020"/>
                </a:solidFill>
                <a:ea typeface="Pretendard Medium"/>
              </a:rPr>
              <a:t>아이디어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77E9EB8-C6FE-0101-3D02-ADB695BB5941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b="0" i="0" u="none" strike="noStrike" dirty="0">
                <a:solidFill>
                  <a:srgbClr val="202020"/>
                </a:solidFill>
                <a:latin typeface="Pretendard Bold"/>
              </a:rPr>
              <a:t>2</a:t>
            </a:r>
          </a:p>
        </p:txBody>
      </p:sp>
      <p:pic>
        <p:nvPicPr>
          <p:cNvPr id="1026" name="Picture 2" descr="사진=게티이미지코리아.">
            <a:extLst>
              <a:ext uri="{FF2B5EF4-FFF2-40B4-BE49-F238E27FC236}">
                <a16:creationId xmlns:a16="http://schemas.microsoft.com/office/drawing/2014/main" id="{9D214DCC-8FBA-046B-2D73-C09E4850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85419"/>
            <a:ext cx="13411200" cy="894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EC034-973F-4C4E-72E4-D976DCA39E41}"/>
              </a:ext>
            </a:extLst>
          </p:cNvPr>
          <p:cNvSpPr txBox="1"/>
          <p:nvPr/>
        </p:nvSpPr>
        <p:spPr>
          <a:xfrm>
            <a:off x="0" y="13264634"/>
            <a:ext cx="12225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https://www.donga.com/news/It/article/all/20240522/125048283/1</a:t>
            </a:r>
          </a:p>
        </p:txBody>
      </p:sp>
    </p:spTree>
    <p:extLst>
      <p:ext uri="{BB962C8B-B14F-4D97-AF65-F5344CB8AC3E}">
        <p14:creationId xmlns:p14="http://schemas.microsoft.com/office/powerpoint/2010/main" val="373242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F6EE5-750D-EBC0-9459-9561645BC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7C6046-4979-9641-936F-4B7FE0E8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430C5A-C40B-DE2D-5047-D80FD906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0E8FE6-0CA9-4697-318B-3564D32C4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F4D5134-BAB3-92E2-E9FB-F7F728B9FF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988B7D0-AA6D-E1E2-8591-09B21A90C8C4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202020"/>
                </a:solidFill>
                <a:ea typeface="Pretendard Medium"/>
              </a:rPr>
              <a:t>아이디어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A3DC5F1-1696-6020-A4D5-9D1CF3D2A260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dirty="0">
                <a:solidFill>
                  <a:srgbClr val="202020"/>
                </a:solidFill>
                <a:latin typeface="Pretendard Bold"/>
                <a:ea typeface="Cascadia Code Light" panose="020B0609020000020004" pitchFamily="49" charset="0"/>
                <a:cs typeface="Cascadia Code Light" panose="020B0609020000020004" pitchFamily="49" charset="0"/>
              </a:rPr>
              <a:t>3</a:t>
            </a:r>
            <a:endParaRPr lang="en" sz="2266" b="0" i="0" u="none" strike="noStrike" dirty="0">
              <a:solidFill>
                <a:srgbClr val="202020"/>
              </a:solidFill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2050" name="Picture 2" descr="평택호 휴게소 전경. 이도 제공">
            <a:extLst>
              <a:ext uri="{FF2B5EF4-FFF2-40B4-BE49-F238E27FC236}">
                <a16:creationId xmlns:a16="http://schemas.microsoft.com/office/drawing/2014/main" id="{7FD9B813-F736-9744-17FE-3072E0CF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73702"/>
            <a:ext cx="14782800" cy="936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16CB71-E613-D8BB-A4AD-E0AA0CF504B3}"/>
              </a:ext>
            </a:extLst>
          </p:cNvPr>
          <p:cNvSpPr txBox="1"/>
          <p:nvPr/>
        </p:nvSpPr>
        <p:spPr>
          <a:xfrm>
            <a:off x="0" y="13258800"/>
            <a:ext cx="12225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https://www.fnnews.com/news/202412111302334613</a:t>
            </a:r>
          </a:p>
        </p:txBody>
      </p:sp>
    </p:spTree>
    <p:extLst>
      <p:ext uri="{BB962C8B-B14F-4D97-AF65-F5344CB8AC3E}">
        <p14:creationId xmlns:p14="http://schemas.microsoft.com/office/powerpoint/2010/main" val="124602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BF0B0-09AD-7915-F7C5-5C64B658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47BA5E1-83D6-9507-AF32-D23680AE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8CFA59-A6D6-0F40-975E-1D4D40177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AF1C67-C51C-7334-96CB-83C0B5F9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7A8875-A5DD-BB7C-33D6-89FB44A0D9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649798A-62C6-C552-BF91-7DA46264CEF4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b="0" i="0" u="none" strike="noStrike" dirty="0">
                <a:solidFill>
                  <a:srgbClr val="202020"/>
                </a:solidFill>
                <a:latin typeface="Pretendard Bold"/>
              </a:rPr>
              <a:t>4</a:t>
            </a:r>
          </a:p>
        </p:txBody>
      </p:sp>
      <p:pic>
        <p:nvPicPr>
          <p:cNvPr id="7" name="그림 6" descr="텍스트, 지도, 스크린샷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14FBE4-4E87-25D1-2DF5-8608DE1034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78276"/>
            <a:ext cx="4098406" cy="8572500"/>
          </a:xfrm>
          <a:prstGeom prst="rect">
            <a:avLst/>
          </a:prstGeom>
        </p:spPr>
      </p:pic>
      <p:pic>
        <p:nvPicPr>
          <p:cNvPr id="9" name="그림 8" descr="텍스트, 지도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D07AFF-2A7D-E7F9-2B82-B293602506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"/>
          <a:stretch>
            <a:fillRect/>
          </a:stretch>
        </p:blipFill>
        <p:spPr>
          <a:xfrm>
            <a:off x="7076682" y="4012059"/>
            <a:ext cx="4118242" cy="8504934"/>
          </a:xfrm>
          <a:prstGeom prst="rect">
            <a:avLst/>
          </a:prstGeom>
        </p:spPr>
      </p:pic>
      <p:pic>
        <p:nvPicPr>
          <p:cNvPr id="13" name="그림 12" descr="텍스트, 지도, 아틀라스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4F6B1A-4279-0288-2235-4E106DE0E4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956052"/>
            <a:ext cx="4119657" cy="8616948"/>
          </a:xfrm>
          <a:prstGeom prst="rect">
            <a:avLst/>
          </a:prstGeom>
        </p:spPr>
      </p:pic>
      <p:pic>
        <p:nvPicPr>
          <p:cNvPr id="1026" name="Picture 2" descr="네이버 지도 (Naver Map) - 다른: 서비스 비교를 한 곳에서">
            <a:extLst>
              <a:ext uri="{FF2B5EF4-FFF2-40B4-BE49-F238E27FC236}">
                <a16:creationId xmlns:a16="http://schemas.microsoft.com/office/drawing/2014/main" id="{6723A941-5C66-3B8A-E10B-89B935A8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03" y="202305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카카오맵 | Kakao Developers 도구">
            <a:extLst>
              <a:ext uri="{FF2B5EF4-FFF2-40B4-BE49-F238E27FC236}">
                <a16:creationId xmlns:a16="http://schemas.microsoft.com/office/drawing/2014/main" id="{AEDA5793-72E1-83AE-2FCF-0F3548FF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028" y="202305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그래픽, 다채로움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7DEC55-F53A-6034-2F1A-1BE235BC6FE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15" y="2023058"/>
            <a:ext cx="1800000" cy="180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966404-D08D-BD8A-1444-BECB48568C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26000" y="4495800"/>
            <a:ext cx="6058746" cy="7125694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2E73BCF1-2487-2970-BC1C-EEDC08DDF5DC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202020"/>
                </a:solidFill>
                <a:ea typeface="Pretendard Medium"/>
              </a:rPr>
              <a:t>아이디어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589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EB75D-9F00-C7E4-1828-B6A1840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A8556C-7D54-1F49-1B33-95C33F92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F04564-E219-63BD-8546-5BF296FC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8F33482-1DE3-6580-7F03-D0A646B75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EAF5B5F-DEE7-D1CF-B650-7C724D65B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84C8CD3-C877-0FA6-A227-9AFF83C4EBD7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b="0" i="0" u="none" strike="noStrike" dirty="0">
                <a:solidFill>
                  <a:srgbClr val="202020"/>
                </a:solidFill>
                <a:latin typeface="Pretendard Bold"/>
              </a:rPr>
              <a:t>5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AAA47F0-C433-139A-F9D6-FAC652254E38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202020"/>
                </a:solidFill>
                <a:ea typeface="Pretendard Medium"/>
              </a:rPr>
              <a:t>프로젝트 목표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3095A07-5D29-E862-18E9-2D937EEF8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15800" y="-10452100"/>
            <a:ext cx="139700" cy="24422100"/>
          </a:xfrm>
          <a:prstGeom prst="rect">
            <a:avLst/>
          </a:prstGeom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C40AE417-48B9-BD4D-757F-89803798F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85600" y="-5956300"/>
            <a:ext cx="800100" cy="20650200"/>
          </a:xfrm>
          <a:prstGeom prst="rect">
            <a:avLst/>
          </a:prstGeom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3285B2CC-0EEB-A401-4BD3-F2DAA742D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85600" y="-2984500"/>
            <a:ext cx="800100" cy="20650200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BF33F250-CC51-A76B-9F46-B89D13ECB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85600" y="38100"/>
            <a:ext cx="800100" cy="20650200"/>
          </a:xfrm>
          <a:prstGeom prst="rect">
            <a:avLst/>
          </a:prstGeom>
        </p:spPr>
      </p:pic>
      <p:sp>
        <p:nvSpPr>
          <p:cNvPr id="38" name="TextBox 11">
            <a:extLst>
              <a:ext uri="{FF2B5EF4-FFF2-40B4-BE49-F238E27FC236}">
                <a16:creationId xmlns:a16="http://schemas.microsoft.com/office/drawing/2014/main" id="{271F74AC-9CEF-5823-A4D9-11E21C4DC487}"/>
              </a:ext>
            </a:extLst>
          </p:cNvPr>
          <p:cNvSpPr txBox="1"/>
          <p:nvPr/>
        </p:nvSpPr>
        <p:spPr>
          <a:xfrm>
            <a:off x="6477000" y="2374900"/>
            <a:ext cx="11430000" cy="1308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7333" b="0" i="0" u="none" strike="noStrike" dirty="0">
                <a:solidFill>
                  <a:srgbClr val="202020"/>
                </a:solidFill>
                <a:ea typeface="Pretendard Bold"/>
              </a:rPr>
              <a:t>목표</a:t>
            </a:r>
            <a:endParaRPr lang="en" sz="7333" b="0" i="0" u="none" strike="noStrike" dirty="0">
              <a:solidFill>
                <a:srgbClr val="C4A784"/>
              </a:solidFill>
              <a:ea typeface="Pretendard Bold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F11BB6F2-51FA-5409-AA10-B534408611BE}"/>
              </a:ext>
            </a:extLst>
          </p:cNvPr>
          <p:cNvSpPr txBox="1"/>
          <p:nvPr/>
        </p:nvSpPr>
        <p:spPr>
          <a:xfrm>
            <a:off x="3073400" y="4013200"/>
            <a:ext cx="9677400" cy="711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4000" b="0" i="0" u="none" strike="noStrike" spc="-200" dirty="0">
                <a:solidFill>
                  <a:srgbClr val="FFFFFF"/>
                </a:solidFill>
                <a:ea typeface="Pretendard SemiBold"/>
              </a:rPr>
              <a:t>서비스</a:t>
            </a:r>
            <a:endParaRPr lang="ko-KR" sz="4000" b="0" i="0" u="none" strike="noStrike" spc="-2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9360FB65-FBBD-1859-B4FB-D2DE1072F063}"/>
              </a:ext>
            </a:extLst>
          </p:cNvPr>
          <p:cNvSpPr txBox="1"/>
          <p:nvPr/>
        </p:nvSpPr>
        <p:spPr>
          <a:xfrm>
            <a:off x="3238500" y="5041900"/>
            <a:ext cx="17703800" cy="13970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20" dirty="0" err="1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Tmap</a:t>
            </a:r>
            <a:r>
              <a:rPr 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 API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를 활용하여 유저에게 경로와 주변 휴게소를 제공하고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, Open API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로 자세한 휴게소 정보를 제공</a:t>
            </a:r>
            <a:endParaRPr lang="en-US" altLang="ko-KR" sz="2400" spc="-120" dirty="0">
              <a:solidFill>
                <a:srgbClr val="2E2E2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유저는 휴게소에 리뷰를 남길 수 있고 맘에 드는 휴게소를 </a:t>
            </a:r>
            <a:r>
              <a:rPr lang="ko-KR" altLang="en-US" sz="2400" spc="-120" dirty="0" err="1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즐겨찾기하여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 관리</a:t>
            </a:r>
            <a:endParaRPr lang="en-US" sz="2400" b="0" i="0" u="none" strike="noStrike" spc="-120" dirty="0">
              <a:solidFill>
                <a:srgbClr val="2E2E2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1594FAE8-563D-3B93-064F-F986F1B1C5C0}"/>
              </a:ext>
            </a:extLst>
          </p:cNvPr>
          <p:cNvSpPr txBox="1"/>
          <p:nvPr/>
        </p:nvSpPr>
        <p:spPr>
          <a:xfrm>
            <a:off x="3073400" y="6985000"/>
            <a:ext cx="9677400" cy="711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4000" b="0" i="0" u="none" strike="noStrike" spc="-200" dirty="0">
                <a:solidFill>
                  <a:srgbClr val="FFFFFF"/>
                </a:solidFill>
                <a:ea typeface="Pretendard SemiBold"/>
              </a:rPr>
              <a:t>기술</a:t>
            </a:r>
            <a:endParaRPr lang="ko-KR" sz="4000" b="0" i="0" u="none" strike="noStrike" spc="-2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A544493F-744F-51FB-BE81-35FDC2086F6E}"/>
              </a:ext>
            </a:extLst>
          </p:cNvPr>
          <p:cNvSpPr txBox="1"/>
          <p:nvPr/>
        </p:nvSpPr>
        <p:spPr>
          <a:xfrm>
            <a:off x="3238500" y="8013700"/>
            <a:ext cx="17551400" cy="13970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React, Spring, </a:t>
            </a:r>
            <a:r>
              <a:rPr lang="en-US" sz="2400" b="0" i="0" u="none" strike="noStrike" spc="-120" dirty="0" err="1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Mariadb</a:t>
            </a:r>
            <a:r>
              <a:rPr lang="en-US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, Redis, Docker </a:t>
            </a:r>
            <a:r>
              <a:rPr lang="ko-KR" altLang="en-US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등을 사용하여 실제 서비스를 할 수 있는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수준의 </a:t>
            </a:r>
            <a:r>
              <a:rPr lang="ko-KR" altLang="en-US" sz="2400" b="0" i="0" u="none" strike="noStrike" spc="-120" dirty="0" err="1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아키텍쳐를</a:t>
            </a:r>
            <a:r>
              <a:rPr lang="ko-KR" altLang="en-US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 구현</a:t>
            </a:r>
            <a:endParaRPr lang="en-US" altLang="ko-KR" sz="2400" b="0" i="0" u="none" strike="noStrike" spc="-120" dirty="0">
              <a:solidFill>
                <a:srgbClr val="2E2E2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API 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연동을 통해 변화하는 데이터를 처리</a:t>
            </a:r>
            <a:endParaRPr lang="en-US" sz="2400" b="0" i="0" u="none" strike="noStrike" spc="-120" dirty="0">
              <a:solidFill>
                <a:srgbClr val="2E2E2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08246C0F-098D-707C-F964-2722AE7E8C6B}"/>
              </a:ext>
            </a:extLst>
          </p:cNvPr>
          <p:cNvSpPr txBox="1"/>
          <p:nvPr/>
        </p:nvSpPr>
        <p:spPr>
          <a:xfrm>
            <a:off x="3073400" y="9994900"/>
            <a:ext cx="9677400" cy="711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4000" b="0" i="0" u="none" strike="noStrike" spc="-200" dirty="0">
                <a:solidFill>
                  <a:srgbClr val="FFFFFF"/>
                </a:solidFill>
                <a:ea typeface="Pretendard SemiBold"/>
              </a:rPr>
              <a:t>경험</a:t>
            </a:r>
            <a:endParaRPr lang="ko-KR" sz="4000" b="0" i="0" u="none" strike="noStrike" spc="-2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10EA0423-E29E-3906-EF21-866BB8CD3061}"/>
              </a:ext>
            </a:extLst>
          </p:cNvPr>
          <p:cNvSpPr txBox="1"/>
          <p:nvPr/>
        </p:nvSpPr>
        <p:spPr>
          <a:xfrm>
            <a:off x="3238500" y="11023600"/>
            <a:ext cx="17551400" cy="13970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spc="-120" dirty="0" err="1">
                <a:solidFill>
                  <a:srgbClr val="2E2E2E"/>
                </a:solidFill>
                <a:latin typeface="Pretendard Light"/>
                <a:ea typeface="Pretendard Light"/>
              </a:rPr>
              <a:t>실무같은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/>
                <a:ea typeface="Pretendard Light"/>
              </a:rPr>
              <a:t> 상황에서 다양한 사람과 협업하며 생기는 이슈들을 직접 경험해보고 해결</a:t>
            </a:r>
            <a:endParaRPr lang="en-US" sz="2400" b="0" i="0" u="none" strike="noStrike" spc="-120" dirty="0">
              <a:solidFill>
                <a:srgbClr val="2E2E2E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687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11F2ACF9-8399-A6C9-978E-CC62F889A55C}"/>
              </a:ext>
            </a:extLst>
          </p:cNvPr>
          <p:cNvSpPr/>
          <p:nvPr/>
        </p:nvSpPr>
        <p:spPr>
          <a:xfrm>
            <a:off x="9525685" y="6128618"/>
            <a:ext cx="3118971" cy="4485625"/>
          </a:xfrm>
          <a:prstGeom prst="rect">
            <a:avLst/>
          </a:prstGeom>
          <a:solidFill>
            <a:srgbClr val="E9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5D816-1F36-CF99-E835-129BB171ADC9}"/>
              </a:ext>
            </a:extLst>
          </p:cNvPr>
          <p:cNvSpPr/>
          <p:nvPr/>
        </p:nvSpPr>
        <p:spPr>
          <a:xfrm>
            <a:off x="13444909" y="6128618"/>
            <a:ext cx="5697615" cy="4485625"/>
          </a:xfrm>
          <a:prstGeom prst="rect">
            <a:avLst/>
          </a:prstGeom>
          <a:solidFill>
            <a:srgbClr val="E9F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20" name="Picture 2" descr="Docker Icon SVG Vector &amp; PNG Free Download | UXWing">
            <a:extLst>
              <a:ext uri="{FF2B5EF4-FFF2-40B4-BE49-F238E27FC236}">
                <a16:creationId xmlns:a16="http://schemas.microsoft.com/office/drawing/2014/main" id="{A0F5F6D0-1CA6-FAB4-33B3-CA2109862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621" y="43302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8" descr="Client Generic Basic Outline icon | Freepik">
            <a:extLst>
              <a:ext uri="{FF2B5EF4-FFF2-40B4-BE49-F238E27FC236}">
                <a16:creationId xmlns:a16="http://schemas.microsoft.com/office/drawing/2014/main" id="{9FE00AFA-F284-ACD2-6015-C902C2EC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00" y="92490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52F42CF-9966-C039-7D8B-EFCD611BD006}"/>
              </a:ext>
            </a:extLst>
          </p:cNvPr>
          <p:cNvSpPr/>
          <p:nvPr/>
        </p:nvSpPr>
        <p:spPr>
          <a:xfrm>
            <a:off x="13568983" y="7239000"/>
            <a:ext cx="2420464" cy="2259343"/>
          </a:xfrm>
          <a:prstGeom prst="roundRect">
            <a:avLst>
              <a:gd name="adj" fmla="val 17568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Spring</a:t>
            </a:r>
            <a:endParaRPr lang="ko-KR" altLang="en-US" sz="4000" b="1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7" name="Picture 28" descr="Client Generic Basic Outline icon | Freepik">
            <a:extLst>
              <a:ext uri="{FF2B5EF4-FFF2-40B4-BE49-F238E27FC236}">
                <a16:creationId xmlns:a16="http://schemas.microsoft.com/office/drawing/2014/main" id="{2CA86D78-0CCF-415D-7250-C152BFC4A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047660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 descr="Client Generic Basic Outline icon | Freepik">
            <a:extLst>
              <a:ext uri="{FF2B5EF4-FFF2-40B4-BE49-F238E27FC236}">
                <a16:creationId xmlns:a16="http://schemas.microsoft.com/office/drawing/2014/main" id="{A5F5A9FB-5B8C-D36E-DDEC-D9D27278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00" y="556632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54405B-D50D-0ABC-3260-90C225FA2AEF}"/>
              </a:ext>
            </a:extLst>
          </p:cNvPr>
          <p:cNvSpPr/>
          <p:nvPr/>
        </p:nvSpPr>
        <p:spPr>
          <a:xfrm>
            <a:off x="8658585" y="4947070"/>
            <a:ext cx="11229615" cy="6553109"/>
          </a:xfrm>
          <a:prstGeom prst="rect">
            <a:avLst/>
          </a:prstGeom>
          <a:noFill/>
          <a:ln w="28575">
            <a:solidFill>
              <a:srgbClr val="0091E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44378A-209C-DA2B-1C74-4803B736B359}"/>
              </a:ext>
            </a:extLst>
          </p:cNvPr>
          <p:cNvSpPr txBox="1"/>
          <p:nvPr/>
        </p:nvSpPr>
        <p:spPr>
          <a:xfrm>
            <a:off x="15121205" y="5843745"/>
            <a:ext cx="234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Pretendard Bold" panose="020B0600000101010101" charset="-127"/>
                <a:ea typeface="Pretendard Bold" panose="020B0600000101010101" charset="-127"/>
              </a:rPr>
              <a:t>Backend</a:t>
            </a:r>
            <a:endParaRPr lang="ko-KR" altLang="en-US" sz="3200" b="1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551ABB7-165E-0A86-DF11-E5627FB62E84}"/>
              </a:ext>
            </a:extLst>
          </p:cNvPr>
          <p:cNvCxnSpPr>
            <a:cxnSpLocks/>
          </p:cNvCxnSpPr>
          <p:nvPr/>
        </p:nvCxnSpPr>
        <p:spPr>
          <a:xfrm>
            <a:off x="6019800" y="8368671"/>
            <a:ext cx="3573821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Picture 22" descr="Official MariaDB Logos | MariaDB">
            <a:extLst>
              <a:ext uri="{FF2B5EF4-FFF2-40B4-BE49-F238E27FC236}">
                <a16:creationId xmlns:a16="http://schemas.microsoft.com/office/drawing/2014/main" id="{6ABD7EE3-D53D-520E-131F-1D525F9C5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63"/>
          <a:stretch>
            <a:fillRect/>
          </a:stretch>
        </p:blipFill>
        <p:spPr bwMode="auto">
          <a:xfrm>
            <a:off x="18257279" y="6829743"/>
            <a:ext cx="11247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Spring boot 아이콘, 로고, 기호 – PNG, SVG 무료 다운로드">
            <a:extLst>
              <a:ext uri="{FF2B5EF4-FFF2-40B4-BE49-F238E27FC236}">
                <a16:creationId xmlns:a16="http://schemas.microsoft.com/office/drawing/2014/main" id="{23D2494B-E136-F079-6C04-9F3C6BBD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0" y="6934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>
            <a:extLst>
              <a:ext uri="{FF2B5EF4-FFF2-40B4-BE49-F238E27FC236}">
                <a16:creationId xmlns:a16="http://schemas.microsoft.com/office/drawing/2014/main" id="{1C7B9EDE-C6EE-3CFA-2EBC-B0857D68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719" y="6983444"/>
            <a:ext cx="809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994CAC-EC09-E0EC-A5E4-A73AEC3C9821}"/>
              </a:ext>
            </a:extLst>
          </p:cNvPr>
          <p:cNvSpPr/>
          <p:nvPr/>
        </p:nvSpPr>
        <p:spPr>
          <a:xfrm>
            <a:off x="10580675" y="1854729"/>
            <a:ext cx="8561928" cy="1879071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9FEEEA4-5664-4C0B-74FF-2D38AECD06D1}"/>
              </a:ext>
            </a:extLst>
          </p:cNvPr>
          <p:cNvSpPr/>
          <p:nvPr/>
        </p:nvSpPr>
        <p:spPr>
          <a:xfrm>
            <a:off x="16625723" y="7239001"/>
            <a:ext cx="2420464" cy="928886"/>
          </a:xfrm>
          <a:prstGeom prst="roundRect">
            <a:avLst>
              <a:gd name="adj" fmla="val 17568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Mariadb</a:t>
            </a:r>
            <a:endParaRPr lang="ko-KR" altLang="en-US" sz="4000" b="1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2AFB2D5-DCA0-EE17-E985-4953B690AF65}"/>
              </a:ext>
            </a:extLst>
          </p:cNvPr>
          <p:cNvSpPr/>
          <p:nvPr/>
        </p:nvSpPr>
        <p:spPr>
          <a:xfrm>
            <a:off x="16625723" y="8574362"/>
            <a:ext cx="2420464" cy="928886"/>
          </a:xfrm>
          <a:prstGeom prst="roundRect">
            <a:avLst>
              <a:gd name="adj" fmla="val 17568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Redis</a:t>
            </a:r>
            <a:endParaRPr lang="ko-KR" altLang="en-US" sz="4000" b="1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5" name="Picture 20" descr="Redis icon - Free download on Iconfinder">
            <a:extLst>
              <a:ext uri="{FF2B5EF4-FFF2-40B4-BE49-F238E27FC236}">
                <a16:creationId xmlns:a16="http://schemas.microsoft.com/office/drawing/2014/main" id="{EE1611E5-FEE9-D68F-C020-28FE0C948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868" y="82573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DC24D09-C8ED-64F0-5521-CB2377190AC4}"/>
              </a:ext>
            </a:extLst>
          </p:cNvPr>
          <p:cNvSpPr/>
          <p:nvPr/>
        </p:nvSpPr>
        <p:spPr>
          <a:xfrm>
            <a:off x="9848033" y="7239000"/>
            <a:ext cx="2420464" cy="2259343"/>
          </a:xfrm>
          <a:prstGeom prst="roundRect">
            <a:avLst>
              <a:gd name="adj" fmla="val 17568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React</a:t>
            </a:r>
            <a:endParaRPr lang="ko-KR" altLang="en-US" sz="4000" b="1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9E65E0-4A4C-7C8F-7AEC-ACED3EBB590A}"/>
              </a:ext>
            </a:extLst>
          </p:cNvPr>
          <p:cNvSpPr txBox="1"/>
          <p:nvPr/>
        </p:nvSpPr>
        <p:spPr>
          <a:xfrm>
            <a:off x="9912659" y="5843745"/>
            <a:ext cx="234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Pretendard Bold" panose="020B0600000101010101" charset="-127"/>
                <a:ea typeface="Pretendard Bold" panose="020B0600000101010101" charset="-127"/>
              </a:rPr>
              <a:t>Frontend</a:t>
            </a:r>
            <a:endParaRPr lang="ko-KR" altLang="en-US" sz="3200" b="1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187CBD-B503-3D21-FE70-A8D8B338F6E5}"/>
              </a:ext>
            </a:extLst>
          </p:cNvPr>
          <p:cNvSpPr txBox="1"/>
          <p:nvPr/>
        </p:nvSpPr>
        <p:spPr>
          <a:xfrm>
            <a:off x="2926702" y="5057388"/>
            <a:ext cx="234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Pretendard Bold" panose="020B0600000101010101" charset="-127"/>
                <a:ea typeface="Pretendard Bold" panose="020B0600000101010101" charset="-127"/>
              </a:rPr>
              <a:t>Client</a:t>
            </a:r>
            <a:endParaRPr lang="ko-KR" altLang="en-US" sz="3200" b="1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1489F21-3F70-3359-5862-791C7BE36D53}"/>
              </a:ext>
            </a:extLst>
          </p:cNvPr>
          <p:cNvSpPr/>
          <p:nvPr/>
        </p:nvSpPr>
        <p:spPr>
          <a:xfrm>
            <a:off x="10760603" y="2492423"/>
            <a:ext cx="2420464" cy="928886"/>
          </a:xfrm>
          <a:prstGeom prst="roundRect">
            <a:avLst>
              <a:gd name="adj" fmla="val 17568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Tmap</a:t>
            </a:r>
            <a:endParaRPr lang="ko-KR" altLang="en-US" sz="2800" b="1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A762283-912A-6535-4975-512B26798FB1}"/>
              </a:ext>
            </a:extLst>
          </p:cNvPr>
          <p:cNvSpPr/>
          <p:nvPr/>
        </p:nvSpPr>
        <p:spPr>
          <a:xfrm>
            <a:off x="13453847" y="2492423"/>
            <a:ext cx="2622612" cy="928886"/>
          </a:xfrm>
          <a:prstGeom prst="roundRect">
            <a:avLst>
              <a:gd name="adj" fmla="val 17568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공공데이터포털</a:t>
            </a:r>
            <a:endParaRPr lang="ko-KR" altLang="en-US" sz="2800" b="1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199D09C-E262-6636-E07D-A3E85BF364EA}"/>
              </a:ext>
            </a:extLst>
          </p:cNvPr>
          <p:cNvSpPr/>
          <p:nvPr/>
        </p:nvSpPr>
        <p:spPr>
          <a:xfrm>
            <a:off x="16291391" y="2489644"/>
            <a:ext cx="2622612" cy="928886"/>
          </a:xfrm>
          <a:prstGeom prst="roundRect">
            <a:avLst>
              <a:gd name="adj" fmla="val 17568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openai</a:t>
            </a:r>
            <a:endParaRPr lang="ko-KR" altLang="en-US" sz="2800" b="1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그림 21" descr="그래픽, 다채로움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558F39-7C29-A305-AB5B-5DC8D3FD0F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646" y="2237158"/>
            <a:ext cx="540000" cy="540000"/>
          </a:xfrm>
          <a:prstGeom prst="rect">
            <a:avLst/>
          </a:prstGeom>
        </p:spPr>
      </p:pic>
      <p:pic>
        <p:nvPicPr>
          <p:cNvPr id="23" name="Picture 40" descr="공공데이터포털">
            <a:extLst>
              <a:ext uri="{FF2B5EF4-FFF2-40B4-BE49-F238E27FC236}">
                <a16:creationId xmlns:a16="http://schemas.microsoft.com/office/drawing/2014/main" id="{24A33A58-1060-F535-177A-D4FEF307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9" y="2198167"/>
            <a:ext cx="5062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2" descr="OpenAI Icon SVG Vector &amp; PNG Free Download | UXWing">
            <a:extLst>
              <a:ext uri="{FF2B5EF4-FFF2-40B4-BE49-F238E27FC236}">
                <a16:creationId xmlns:a16="http://schemas.microsoft.com/office/drawing/2014/main" id="{C55713DF-08E2-282E-4B7F-F2254982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622" y="225581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DEEE33B-8957-5815-1E09-FA4F05D866A9}"/>
              </a:ext>
            </a:extLst>
          </p:cNvPr>
          <p:cNvCxnSpPr>
            <a:cxnSpLocks/>
          </p:cNvCxnSpPr>
          <p:nvPr/>
        </p:nvCxnSpPr>
        <p:spPr>
          <a:xfrm>
            <a:off x="14779215" y="3581400"/>
            <a:ext cx="0" cy="340204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1EDDBD9-5805-E172-FFE7-75B5C85C4C79}"/>
              </a:ext>
            </a:extLst>
          </p:cNvPr>
          <p:cNvCxnSpPr>
            <a:cxnSpLocks/>
            <a:stCxn id="58" idx="3"/>
            <a:endCxn id="18" idx="1"/>
          </p:cNvCxnSpPr>
          <p:nvPr/>
        </p:nvCxnSpPr>
        <p:spPr>
          <a:xfrm>
            <a:off x="12644656" y="8371431"/>
            <a:ext cx="800253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0D4D55-F417-1B2A-1A25-443C60A1C6BA}"/>
              </a:ext>
            </a:extLst>
          </p:cNvPr>
          <p:cNvCxnSpPr>
            <a:cxnSpLocks/>
          </p:cNvCxnSpPr>
          <p:nvPr/>
        </p:nvCxnSpPr>
        <p:spPr>
          <a:xfrm>
            <a:off x="16076459" y="7721450"/>
            <a:ext cx="45894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20EF8DA-9BB5-006D-EA29-7B2F2930B4B8}"/>
              </a:ext>
            </a:extLst>
          </p:cNvPr>
          <p:cNvCxnSpPr>
            <a:cxnSpLocks/>
          </p:cNvCxnSpPr>
          <p:nvPr/>
        </p:nvCxnSpPr>
        <p:spPr>
          <a:xfrm>
            <a:off x="16076459" y="9038805"/>
            <a:ext cx="45894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5">
            <a:extLst>
              <a:ext uri="{FF2B5EF4-FFF2-40B4-BE49-F238E27FC236}">
                <a16:creationId xmlns:a16="http://schemas.microsoft.com/office/drawing/2014/main" id="{BCCD7783-88EC-1A03-F00A-E4BE241E99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D2BDB41-55C0-8E70-D9DF-5BC9737EFC54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738D0DA5-3B81-9BD0-9636-BA09FD9D8A67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dirty="0">
                <a:solidFill>
                  <a:srgbClr val="202020"/>
                </a:solidFill>
                <a:latin typeface="Pretendard Bold"/>
              </a:rPr>
              <a:t>6</a:t>
            </a:r>
            <a:endParaRPr lang="en" sz="2266" b="0" i="0" u="none" strike="noStrike" dirty="0">
              <a:solidFill>
                <a:srgbClr val="202020"/>
              </a:solidFill>
              <a:latin typeface="Pretendard Bold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D3844B81-66AC-AE96-6430-BC90B13C4A43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202020"/>
                </a:solidFill>
                <a:ea typeface="Pretendard Medium"/>
              </a:rPr>
              <a:t>시스템 구성도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5DD1-8281-DD1C-8C2A-63164DB6A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C177E5-1824-09FE-0CE8-28418704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7B74E8-4147-8024-96BE-3DB806C8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F2653653-9A18-BEFF-4322-1AC14D7C3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59D0A9B-7996-1CD3-BD19-5F2657AD56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B1954274-8D01-1EA3-B1C6-22CE71F8016A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dirty="0">
                <a:solidFill>
                  <a:srgbClr val="202020"/>
                </a:solidFill>
                <a:latin typeface="Pretendard Bold"/>
              </a:rPr>
              <a:t>6-1</a:t>
            </a:r>
            <a:endParaRPr lang="en" sz="2266" b="0" i="0" u="none" strike="noStrike" dirty="0">
              <a:solidFill>
                <a:srgbClr val="202020"/>
              </a:solidFill>
              <a:latin typeface="Pretendard Bold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C78B69F-6043-E81A-3193-235316834F30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202020"/>
                </a:solidFill>
                <a:ea typeface="Pretendard Medium"/>
              </a:rPr>
              <a:t>DB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DC1F34-5750-B19C-6D17-0C05A2852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320636"/>
            <a:ext cx="17678400" cy="96427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08D153-CC4F-716B-21CB-1C33C79E34CF}"/>
              </a:ext>
            </a:extLst>
          </p:cNvPr>
          <p:cNvSpPr/>
          <p:nvPr/>
        </p:nvSpPr>
        <p:spPr>
          <a:xfrm>
            <a:off x="20497800" y="2286000"/>
            <a:ext cx="3533738" cy="2222499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BB47A4-0C4E-5936-2DC9-7EDF615A9210}"/>
              </a:ext>
            </a:extLst>
          </p:cNvPr>
          <p:cNvSpPr/>
          <p:nvPr/>
        </p:nvSpPr>
        <p:spPr>
          <a:xfrm>
            <a:off x="20891657" y="3026587"/>
            <a:ext cx="2622612" cy="928886"/>
          </a:xfrm>
          <a:prstGeom prst="roundRect">
            <a:avLst>
              <a:gd name="adj" fmla="val 17568"/>
            </a:avLst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공공데이터포털</a:t>
            </a:r>
            <a:endParaRPr lang="ko-KR" altLang="en-US" sz="2800" b="1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" name="Picture 40" descr="공공데이터포털">
            <a:extLst>
              <a:ext uri="{FF2B5EF4-FFF2-40B4-BE49-F238E27FC236}">
                <a16:creationId xmlns:a16="http://schemas.microsoft.com/office/drawing/2014/main" id="{E3D797C9-B416-6A30-241E-8C4EE66B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319" y="2732331"/>
            <a:ext cx="5062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BA7C9-4A67-293E-5B68-5544064494E5}"/>
              </a:ext>
            </a:extLst>
          </p:cNvPr>
          <p:cNvSpPr txBox="1"/>
          <p:nvPr/>
        </p:nvSpPr>
        <p:spPr>
          <a:xfrm>
            <a:off x="20438778" y="1980625"/>
            <a:ext cx="234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ko-KR" altLang="en-US" sz="3200" b="1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D2F31C-0A3B-88DA-588C-B2C3ED204812}"/>
              </a:ext>
            </a:extLst>
          </p:cNvPr>
          <p:cNvSpPr/>
          <p:nvPr/>
        </p:nvSpPr>
        <p:spPr>
          <a:xfrm>
            <a:off x="8048985" y="4487163"/>
            <a:ext cx="11077215" cy="5114037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B4C8310-4504-ABD5-A0D9-E94C00B750CB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19550196" y="4143526"/>
            <a:ext cx="2349501" cy="3079447"/>
          </a:xfrm>
          <a:prstGeom prst="bentConnector2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98825-8FFC-968D-D1F0-40DE3046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28C6E3-4880-9FAF-25E9-F32A5BD8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468100" y="-11518900"/>
            <a:ext cx="1435100" cy="2442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B4D71DD-D83B-46AB-2C4F-A6DDA234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3900" y="977900"/>
            <a:ext cx="139700" cy="244221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FC170AFF-E906-9AC0-4DA9-28A949C7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-3022600"/>
            <a:ext cx="812800" cy="739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1B074-3E97-2B78-64A8-017199BEED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6000"/>
          </a:blip>
          <a:stretch>
            <a:fillRect/>
          </a:stretch>
        </p:blipFill>
        <p:spPr>
          <a:xfrm>
            <a:off x="4140200" y="660400"/>
            <a:ext cx="2819400" cy="50800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C966A0D0-4B47-401B-2D2C-523BA93DD77C}"/>
              </a:ext>
            </a:extLst>
          </p:cNvPr>
          <p:cNvSpPr txBox="1"/>
          <p:nvPr/>
        </p:nvSpPr>
        <p:spPr>
          <a:xfrm>
            <a:off x="6959600" y="457200"/>
            <a:ext cx="711200" cy="406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266" b="0" i="0" u="none" strike="noStrike" dirty="0">
                <a:solidFill>
                  <a:srgbClr val="202020"/>
                </a:solidFill>
                <a:latin typeface="Pretendard Bold"/>
              </a:rPr>
              <a:t>7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327B44C-E053-56E6-B00E-F142C4BC0742}"/>
              </a:ext>
            </a:extLst>
          </p:cNvPr>
          <p:cNvSpPr txBox="1"/>
          <p:nvPr/>
        </p:nvSpPr>
        <p:spPr>
          <a:xfrm>
            <a:off x="787400" y="304800"/>
            <a:ext cx="4648200" cy="877856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202020"/>
                </a:solidFill>
                <a:ea typeface="Pretendard Medium"/>
              </a:rPr>
              <a:t>기술 스택</a:t>
            </a:r>
            <a:endParaRPr lang="ko-KR" sz="3600" b="0" i="0" u="none" strike="noStrike" dirty="0">
              <a:solidFill>
                <a:srgbClr val="202020"/>
              </a:solidFill>
              <a:ea typeface="Pretendard Medium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5153F5D4-EE3A-1692-5FA9-5D4B283A1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69000" y="-1212850"/>
            <a:ext cx="800100" cy="9017000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18AFD5C7-90CD-53F1-03A7-3B47E6C1D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576800" y="-1200150"/>
            <a:ext cx="800100" cy="901700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6EC04A3B-A0FC-9001-7896-D63D9DF9A1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 rot="5400000">
            <a:off x="10287000" y="4933950"/>
            <a:ext cx="3810000" cy="5080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D933D310-4720-9B0C-6CB7-2958D76DCA9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6000"/>
          </a:blip>
          <a:stretch>
            <a:fillRect/>
          </a:stretch>
        </p:blipFill>
        <p:spPr>
          <a:xfrm>
            <a:off x="1498600" y="7092950"/>
            <a:ext cx="10426700" cy="50800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8E8CE6E8-5024-ED12-E9E9-7EAAEEB9D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69000" y="3600450"/>
            <a:ext cx="800100" cy="9017000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F3D95851-3AD5-7CC4-713F-F17CC7257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576800" y="3613150"/>
            <a:ext cx="800100" cy="9017000"/>
          </a:xfrm>
          <a:prstGeom prst="rect">
            <a:avLst/>
          </a:prstGeom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9FEF9375-E37B-6CBE-AC59-F338E282086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6000"/>
          </a:blip>
          <a:stretch>
            <a:fillRect/>
          </a:stretch>
        </p:blipFill>
        <p:spPr>
          <a:xfrm>
            <a:off x="12433300" y="7080250"/>
            <a:ext cx="10642600" cy="50800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13368CF7-5144-2219-F624-091EE465BF1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6000"/>
          </a:blip>
          <a:stretch>
            <a:fillRect/>
          </a:stretch>
        </p:blipFill>
        <p:spPr>
          <a:xfrm rot="5400000">
            <a:off x="10172700" y="9366250"/>
            <a:ext cx="4038600" cy="50800"/>
          </a:xfrm>
          <a:prstGeom prst="rect">
            <a:avLst/>
          </a:prstGeom>
        </p:spPr>
      </p:pic>
      <p:sp>
        <p:nvSpPr>
          <p:cNvPr id="33" name="TextBox 20">
            <a:extLst>
              <a:ext uri="{FF2B5EF4-FFF2-40B4-BE49-F238E27FC236}">
                <a16:creationId xmlns:a16="http://schemas.microsoft.com/office/drawing/2014/main" id="{4B84D853-D512-FBAA-2E23-4534D0998A94}"/>
              </a:ext>
            </a:extLst>
          </p:cNvPr>
          <p:cNvSpPr txBox="1"/>
          <p:nvPr/>
        </p:nvSpPr>
        <p:spPr>
          <a:xfrm>
            <a:off x="2959100" y="2940050"/>
            <a:ext cx="68326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000" b="0" i="0" u="none" strike="noStrike" spc="-200" dirty="0" err="1">
                <a:solidFill>
                  <a:srgbClr val="FFFFFF"/>
                </a:solidFill>
                <a:ea typeface="Pretendard SemiBold"/>
              </a:rPr>
              <a:t>프론트엔드</a:t>
            </a:r>
            <a:endParaRPr lang="ko-KR" sz="4000" b="0" i="0" u="none" strike="noStrike" spc="-2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15B853A5-D509-D152-AA9C-A07CEEAC4F3C}"/>
              </a:ext>
            </a:extLst>
          </p:cNvPr>
          <p:cNvSpPr txBox="1"/>
          <p:nvPr/>
        </p:nvSpPr>
        <p:spPr>
          <a:xfrm>
            <a:off x="1903476" y="4114800"/>
            <a:ext cx="9093200" cy="18923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React: SPA,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컴포넌트 기반 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UI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spc="-120" dirty="0" err="1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TailWind</a:t>
            </a:r>
            <a:r>
              <a:rPr 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 CSS: 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디자인 프레임워크</a:t>
            </a:r>
            <a:endParaRPr lang="en-US" altLang="ko-KR" sz="2400" spc="-120" dirty="0">
              <a:solidFill>
                <a:srgbClr val="2E2E2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32800"/>
              </a:lnSpc>
            </a:pPr>
            <a:endParaRPr lang="en-US" sz="2400" b="0" i="0" u="none" strike="noStrike" spc="-120" dirty="0">
              <a:solidFill>
                <a:srgbClr val="2E2E2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AD20790F-8A86-D6F8-5F29-66D374CC1EB9}"/>
              </a:ext>
            </a:extLst>
          </p:cNvPr>
          <p:cNvSpPr txBox="1"/>
          <p:nvPr/>
        </p:nvSpPr>
        <p:spPr>
          <a:xfrm>
            <a:off x="14566900" y="2940050"/>
            <a:ext cx="68326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000" b="0" i="0" u="none" strike="noStrike" spc="-200" dirty="0" err="1">
                <a:solidFill>
                  <a:srgbClr val="FFFFFF"/>
                </a:solidFill>
                <a:ea typeface="Pretendard SemiBold"/>
              </a:rPr>
              <a:t>백엔드</a:t>
            </a:r>
            <a:endParaRPr lang="ko-KR" sz="4000" b="0" i="0" u="none" strike="noStrike" spc="-2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FEE21D78-C7FF-4B0E-DBBB-5E281B32DB8E}"/>
              </a:ext>
            </a:extLst>
          </p:cNvPr>
          <p:cNvSpPr txBox="1"/>
          <p:nvPr/>
        </p:nvSpPr>
        <p:spPr>
          <a:xfrm>
            <a:off x="13462000" y="4114800"/>
            <a:ext cx="9118600" cy="18923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20" dirty="0">
                <a:solidFill>
                  <a:srgbClr val="2E2E2E"/>
                </a:solidFill>
                <a:latin typeface="Pretendard Light"/>
              </a:rPr>
              <a:t>Spring: </a:t>
            </a:r>
          </a:p>
          <a:p>
            <a:pPr marL="800100" lvl="1" indent="-342900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20" dirty="0">
                <a:solidFill>
                  <a:srgbClr val="2E2E2E"/>
                </a:solidFill>
                <a:latin typeface="Pretendard Light"/>
              </a:rPr>
              <a:t>Boot (REST API) </a:t>
            </a:r>
          </a:p>
          <a:p>
            <a:pPr marL="800100" lvl="1" indent="-342900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20" dirty="0">
                <a:solidFill>
                  <a:srgbClr val="2E2E2E"/>
                </a:solidFill>
                <a:latin typeface="Pretendard Light"/>
              </a:rPr>
              <a:t>JPA (ORM)</a:t>
            </a:r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31610FD0-DDC9-F3DE-CA3F-06EDA97D7539}"/>
              </a:ext>
            </a:extLst>
          </p:cNvPr>
          <p:cNvSpPr txBox="1"/>
          <p:nvPr/>
        </p:nvSpPr>
        <p:spPr>
          <a:xfrm>
            <a:off x="2959100" y="7753350"/>
            <a:ext cx="68326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000" b="0" i="0" u="none" strike="noStrike" spc="-200" dirty="0">
                <a:solidFill>
                  <a:srgbClr val="FFFFFF"/>
                </a:solidFill>
                <a:ea typeface="Pretendard SemiBold"/>
              </a:rPr>
              <a:t>데이터베이스</a:t>
            </a:r>
            <a:endParaRPr lang="ko-KR" sz="4000" b="0" i="0" u="none" strike="noStrike" spc="-2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A5BD1067-EAF0-5E0F-D14A-66427E693F6D}"/>
              </a:ext>
            </a:extLst>
          </p:cNvPr>
          <p:cNvSpPr txBox="1"/>
          <p:nvPr/>
        </p:nvSpPr>
        <p:spPr>
          <a:xfrm>
            <a:off x="1866900" y="9144000"/>
            <a:ext cx="9880600" cy="13970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spc="-120" dirty="0" err="1">
                <a:solidFill>
                  <a:srgbClr val="2E2E2E"/>
                </a:solidFill>
                <a:ea typeface="Pretendard Light"/>
              </a:rPr>
              <a:t>Mariadb</a:t>
            </a:r>
            <a:r>
              <a:rPr lang="en-US" altLang="ko-KR" sz="2400" spc="-120" dirty="0">
                <a:solidFill>
                  <a:srgbClr val="2E2E2E"/>
                </a:solidFill>
                <a:ea typeface="Pretendard Light"/>
              </a:rPr>
              <a:t>: </a:t>
            </a:r>
            <a:r>
              <a:rPr lang="ko-KR" altLang="en-US" sz="2400" spc="-120" dirty="0">
                <a:solidFill>
                  <a:srgbClr val="2E2E2E"/>
                </a:solidFill>
                <a:ea typeface="Pretendard Light"/>
              </a:rPr>
              <a:t>유저</a:t>
            </a:r>
            <a:r>
              <a:rPr lang="en-US" altLang="ko-KR" sz="2400" spc="-120" dirty="0">
                <a:solidFill>
                  <a:srgbClr val="2E2E2E"/>
                </a:solidFill>
                <a:ea typeface="Pretendard Light"/>
              </a:rPr>
              <a:t>, </a:t>
            </a:r>
            <a:r>
              <a:rPr lang="ko-KR" altLang="en-US" sz="2400" spc="-120" dirty="0">
                <a:solidFill>
                  <a:srgbClr val="2E2E2E"/>
                </a:solidFill>
                <a:ea typeface="Pretendard Light"/>
              </a:rPr>
              <a:t>휴게소</a:t>
            </a:r>
            <a:r>
              <a:rPr lang="en-US" altLang="ko-KR" sz="2400" spc="-120" dirty="0">
                <a:solidFill>
                  <a:srgbClr val="2E2E2E"/>
                </a:solidFill>
                <a:ea typeface="Pretendard Light"/>
              </a:rPr>
              <a:t>, </a:t>
            </a:r>
            <a:r>
              <a:rPr lang="ko-KR" altLang="en-US" sz="2400" spc="-120" dirty="0">
                <a:solidFill>
                  <a:srgbClr val="2E2E2E"/>
                </a:solidFill>
                <a:ea typeface="Pretendard Light"/>
              </a:rPr>
              <a:t>편의시설</a:t>
            </a:r>
            <a:r>
              <a:rPr lang="en-US" altLang="ko-KR" sz="2400" spc="-120" dirty="0">
                <a:solidFill>
                  <a:srgbClr val="2E2E2E"/>
                </a:solidFill>
                <a:ea typeface="Pretendard Light"/>
              </a:rPr>
              <a:t>, </a:t>
            </a:r>
            <a:r>
              <a:rPr lang="ko-KR" altLang="en-US" sz="2400" spc="-120" dirty="0">
                <a:solidFill>
                  <a:srgbClr val="2E2E2E"/>
                </a:solidFill>
                <a:ea typeface="Pretendard Light"/>
              </a:rPr>
              <a:t>음식</a:t>
            </a:r>
            <a:r>
              <a:rPr lang="en-US" altLang="ko-KR" sz="2400" spc="-120" dirty="0">
                <a:solidFill>
                  <a:srgbClr val="2E2E2E"/>
                </a:solidFill>
                <a:ea typeface="Pretendard Light"/>
              </a:rPr>
              <a:t>, </a:t>
            </a:r>
            <a:r>
              <a:rPr lang="ko-KR" altLang="en-US" sz="2400" spc="-120" dirty="0">
                <a:solidFill>
                  <a:srgbClr val="2E2E2E"/>
                </a:solidFill>
                <a:ea typeface="Pretendard Light"/>
              </a:rPr>
              <a:t>즐겨찾기</a:t>
            </a:r>
            <a:r>
              <a:rPr lang="en-US" altLang="ko-KR" sz="2400" spc="-120" dirty="0">
                <a:solidFill>
                  <a:srgbClr val="2E2E2E"/>
                </a:solidFill>
                <a:ea typeface="Pretendard Light"/>
              </a:rPr>
              <a:t>, </a:t>
            </a:r>
            <a:r>
              <a:rPr lang="ko-KR" altLang="en-US" sz="2400" spc="-120" dirty="0">
                <a:solidFill>
                  <a:srgbClr val="2E2E2E"/>
                </a:solidFill>
                <a:ea typeface="Pretendard Light"/>
              </a:rPr>
              <a:t>리뷰 정보 저장</a:t>
            </a:r>
            <a:endParaRPr lang="en-US" altLang="ko-KR" sz="2400" spc="-120" dirty="0">
              <a:solidFill>
                <a:srgbClr val="2E2E2E"/>
              </a:solidFill>
              <a:ea typeface="Pretendard Light"/>
            </a:endParaRP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20" dirty="0">
                <a:solidFill>
                  <a:srgbClr val="2E2E2E"/>
                </a:solidFill>
                <a:latin typeface="Pretendard Light"/>
                <a:ea typeface="Pretendard Light"/>
              </a:rPr>
              <a:t>Redis: 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/>
                <a:ea typeface="Pretendard Light"/>
              </a:rPr>
              <a:t>유저 토큰 관리</a:t>
            </a:r>
            <a:endParaRPr lang="en-US" sz="2400" b="0" i="0" u="none" strike="noStrike" spc="-120" dirty="0">
              <a:solidFill>
                <a:srgbClr val="2E2E2E"/>
              </a:solidFill>
              <a:latin typeface="Pretendard Light"/>
            </a:endParaRPr>
          </a:p>
        </p:txBody>
      </p:sp>
      <p:sp>
        <p:nvSpPr>
          <p:cNvPr id="47" name="TextBox 29">
            <a:extLst>
              <a:ext uri="{FF2B5EF4-FFF2-40B4-BE49-F238E27FC236}">
                <a16:creationId xmlns:a16="http://schemas.microsoft.com/office/drawing/2014/main" id="{9FDCF11A-2A40-3877-E21A-8686002DCA66}"/>
              </a:ext>
            </a:extLst>
          </p:cNvPr>
          <p:cNvSpPr txBox="1"/>
          <p:nvPr/>
        </p:nvSpPr>
        <p:spPr>
          <a:xfrm>
            <a:off x="14566900" y="7753350"/>
            <a:ext cx="68326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000" spc="-200" dirty="0">
                <a:solidFill>
                  <a:srgbClr val="FFFFFF"/>
                </a:solidFill>
                <a:ea typeface="Pretendard SemiBold"/>
              </a:rPr>
              <a:t>기타</a:t>
            </a:r>
            <a:endParaRPr lang="ko-KR" sz="4000" b="0" i="0" u="none" strike="noStrike" spc="-2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1C6D5AE7-27C2-23B1-6728-A7257A77544F}"/>
              </a:ext>
            </a:extLst>
          </p:cNvPr>
          <p:cNvSpPr txBox="1"/>
          <p:nvPr/>
        </p:nvSpPr>
        <p:spPr>
          <a:xfrm>
            <a:off x="13462000" y="9067800"/>
            <a:ext cx="9118600" cy="18923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API: </a:t>
            </a:r>
            <a:r>
              <a:rPr lang="en-US" sz="2400" b="0" i="0" u="none" strike="noStrike" spc="-120" dirty="0" err="1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Tmap</a:t>
            </a:r>
            <a:r>
              <a:rPr 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 (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지도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경로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, POI, POR), Open API (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휴게소에 관한 정보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), Open AI (AI 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대화 처리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인프라</a:t>
            </a:r>
            <a:r>
              <a:rPr lang="en-US" altLang="ko-KR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: Docker (</a:t>
            </a:r>
            <a:r>
              <a:rPr lang="ko-KR" altLang="en-US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환경 일관성</a:t>
            </a:r>
            <a:r>
              <a:rPr lang="en-US" altLang="ko-KR" sz="24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), </a:t>
            </a:r>
            <a:r>
              <a:rPr lang="en-US" altLang="ko-KR" sz="2400" b="0" i="0" u="none" strike="noStrike" spc="-120" dirty="0" err="1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Github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 (</a:t>
            </a:r>
            <a:r>
              <a:rPr lang="ko-KR" altLang="en-US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형상 관리</a:t>
            </a:r>
            <a:r>
              <a:rPr lang="en-US" altLang="ko-KR" sz="24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sz="2400" b="0" i="0" u="none" strike="noStrike" spc="-120" dirty="0">
              <a:solidFill>
                <a:srgbClr val="2E2E2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DA36AFB5-A74A-3751-6ECC-2F4E2CE5E7D6}"/>
              </a:ext>
            </a:extLst>
          </p:cNvPr>
          <p:cNvSpPr txBox="1"/>
          <p:nvPr/>
        </p:nvSpPr>
        <p:spPr>
          <a:xfrm>
            <a:off x="21869400" y="12245975"/>
            <a:ext cx="2743200" cy="8445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POI : Point Of Interest</a:t>
            </a:r>
          </a:p>
          <a:p>
            <a:pPr lvl="0" algn="l">
              <a:lnSpc>
                <a:spcPct val="132800"/>
              </a:lnSpc>
            </a:pPr>
            <a:r>
              <a:rPr lang="en-US" sz="2000" spc="-120" dirty="0">
                <a:solidFill>
                  <a:srgbClr val="2E2E2E"/>
                </a:solidFill>
                <a:latin typeface="Pretendard Light" panose="020B0600000101010101" charset="-127"/>
                <a:ea typeface="Pretendard Light" panose="020B0600000101010101" charset="-127"/>
              </a:rPr>
              <a:t>POR : POI Of Route</a:t>
            </a:r>
            <a:endParaRPr lang="en-US" sz="2000" b="0" i="0" u="none" strike="noStrike" spc="-120" dirty="0">
              <a:solidFill>
                <a:srgbClr val="2E2E2E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582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383</Words>
  <Application>Microsoft Office PowerPoint</Application>
  <PresentationFormat>사용자 지정</PresentationFormat>
  <Paragraphs>95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Pretendard SemiBold</vt:lpstr>
      <vt:lpstr>Pretendard Medium</vt:lpstr>
      <vt:lpstr>Consolas</vt:lpstr>
      <vt:lpstr>Pretendard Light</vt:lpstr>
      <vt:lpstr>Pretendard Bold</vt:lpstr>
      <vt:lpstr>Cascadia Code Light</vt:lpstr>
      <vt:lpstr>Pretendard Regular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민우 지</cp:lastModifiedBy>
  <cp:revision>58</cp:revision>
  <dcterms:created xsi:type="dcterms:W3CDTF">2006-08-16T00:00:00Z</dcterms:created>
  <dcterms:modified xsi:type="dcterms:W3CDTF">2025-09-19T02:32:56Z</dcterms:modified>
</cp:coreProperties>
</file>